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9" r:id="rId2"/>
    <p:sldId id="257" r:id="rId3"/>
    <p:sldId id="342" r:id="rId4"/>
    <p:sldId id="259" r:id="rId5"/>
    <p:sldId id="260" r:id="rId6"/>
    <p:sldId id="278" r:id="rId7"/>
    <p:sldId id="258" r:id="rId8"/>
    <p:sldId id="322" r:id="rId9"/>
    <p:sldId id="272" r:id="rId10"/>
    <p:sldId id="351" r:id="rId11"/>
    <p:sldId id="341" r:id="rId12"/>
    <p:sldId id="345" r:id="rId13"/>
    <p:sldId id="343" r:id="rId14"/>
    <p:sldId id="347" r:id="rId15"/>
    <p:sldId id="346" r:id="rId16"/>
    <p:sldId id="329" r:id="rId17"/>
    <p:sldId id="348" r:id="rId18"/>
    <p:sldId id="327" r:id="rId19"/>
    <p:sldId id="328" r:id="rId20"/>
    <p:sldId id="271" r:id="rId21"/>
    <p:sldId id="317" r:id="rId22"/>
    <p:sldId id="319" r:id="rId23"/>
    <p:sldId id="331" r:id="rId24"/>
    <p:sldId id="333" r:id="rId25"/>
    <p:sldId id="332" r:id="rId26"/>
    <p:sldId id="334" r:id="rId27"/>
    <p:sldId id="335" r:id="rId28"/>
    <p:sldId id="336" r:id="rId29"/>
    <p:sldId id="339" r:id="rId30"/>
    <p:sldId id="337" r:id="rId31"/>
    <p:sldId id="338" r:id="rId32"/>
    <p:sldId id="349" r:id="rId33"/>
    <p:sldId id="321" r:id="rId34"/>
    <p:sldId id="318" r:id="rId35"/>
    <p:sldId id="282" r:id="rId36"/>
    <p:sldId id="35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73DA0-1DD7-4367-B9D3-9C3C07809104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A8A23-06DE-4EA1-B3ED-C66351A2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1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Structure- what can</a:t>
            </a:r>
            <a:r>
              <a:rPr lang="en-US" baseline="0" dirty="0"/>
              <a:t> you buy, build or hire</a:t>
            </a:r>
          </a:p>
          <a:p>
            <a:r>
              <a:rPr lang="en-US" baseline="0" dirty="0"/>
              <a:t>Process- acts of care</a:t>
            </a:r>
          </a:p>
          <a:p>
            <a:r>
              <a:rPr lang="en-US" baseline="0" dirty="0"/>
              <a:t>Outcomes- impact on the patient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7B68E-31B1-4984-8175-4AD08A1E28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1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D365D-96F5-4C95-A4CB-7F18BADC62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7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D365D-96F5-4C95-A4CB-7F18BADC62C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0ECE-8F40-2621-490B-78B873C9E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046FF-FFDB-4DD9-E6F3-19A623D01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FA5D9-BE46-6460-CFC3-A09E16DF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2AF35-CD43-15E3-100B-C213A58F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DCCBA-9849-91B3-47A6-7CD7D12F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BB30-E98B-4E93-860E-2F176F85D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5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6E63-251F-01D8-CC68-39C60A19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BB229-C6CA-8793-F436-3E961155B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C07FA-8FB1-8DC8-36BE-43170F74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9DF69-C645-2BB1-A088-3F86F4BC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C7519-78AB-98FF-7451-C5DBFED0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BB30-E98B-4E93-860E-2F176F85D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7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5A536-B696-A966-F382-FBEB50078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164F5-1513-11DB-4F05-BFAA2CB2A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A109A-9C3D-7201-012B-4CDD3651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4680A-80FB-36C7-2276-CEBD042B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E0FCA-F265-3E9F-F33E-528E5E1E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BB30-E98B-4E93-860E-2F176F85D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47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1"/>
          <p:cNvSpPr>
            <a:spLocks noGrp="1"/>
          </p:cNvSpPr>
          <p:nvPr>
            <p:ph type="dt" sz="half" idx="2"/>
          </p:nvPr>
        </p:nvSpPr>
        <p:spPr>
          <a:xfrm>
            <a:off x="457199" y="5867400"/>
            <a:ext cx="3573464" cy="228600"/>
          </a:xfrm>
          <a:prstGeom prst="rect">
            <a:avLst/>
          </a:prstGeom>
        </p:spPr>
        <p:txBody>
          <a:bodyPr vert="horz" wrap="none" lIns="457200" tIns="0" rIns="0" bIns="0" rtlCol="0" anchor="t" anchorCtr="0">
            <a:no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9" name="Text Placeholder 3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57200" y="5175505"/>
            <a:ext cx="7427913" cy="691895"/>
          </a:xfrm>
          <a:prstGeom prst="rect">
            <a:avLst/>
          </a:prstGeom>
        </p:spPr>
        <p:txBody>
          <a:bodyPr lIns="457200"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3428999"/>
            <a:ext cx="7427914" cy="1746505"/>
          </a:xfrm>
        </p:spPr>
        <p:txBody>
          <a:bodyPr lIns="457200" rIns="9144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0697E7-1285-4A6C-8891-69557E4534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40080"/>
            <a:ext cx="2386589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68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11277600" cy="9128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11277598" cy="2020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8"/>
          </p:nvPr>
        </p:nvSpPr>
        <p:spPr>
          <a:xfrm>
            <a:off x="457200" y="3831336"/>
            <a:ext cx="5492496" cy="2020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/>
          </p:nvPr>
        </p:nvSpPr>
        <p:spPr>
          <a:xfrm>
            <a:off x="6242304" y="3831336"/>
            <a:ext cx="5492494" cy="2020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6EA63B-E4D2-46AC-A0F1-B1D43BBBACC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indent="-3657600"/>
            <a:r>
              <a:rPr lang="en-US"/>
              <a:t>Date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83EF1-9133-4D25-80B4-2F38B9EAE32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indent="-5486400"/>
            <a:endParaRPr lang="en-US" dirty="0"/>
          </a:p>
        </p:txBody>
      </p:sp>
      <p:sp>
        <p:nvSpPr>
          <p:cNvPr id="17" name="Slide Number Placeholder 14">
            <a:extLst>
              <a:ext uri="{FF2B5EF4-FFF2-40B4-BE49-F238E27FC236}">
                <a16:creationId xmlns:a16="http://schemas.microsoft.com/office/drawing/2014/main" id="{1242ADDD-3B08-4EE5-8D65-CA41589BB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9438" y="6409944"/>
            <a:ext cx="975360" cy="27432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  <a:lvl2pPr marL="0" algn="r">
              <a:defRPr sz="1000"/>
            </a:lvl2pPr>
            <a:lvl3pPr marL="0" algn="r">
              <a:defRPr sz="1000"/>
            </a:lvl3pPr>
            <a:lvl4pPr marL="0" algn="r">
              <a:defRPr sz="1000"/>
            </a:lvl4pPr>
            <a:lvl5pPr marL="0" algn="r">
              <a:defRPr sz="1000"/>
            </a:lvl5pPr>
            <a:lvl6pPr marL="0" algn="r">
              <a:defRPr sz="1000"/>
            </a:lvl6pPr>
            <a:lvl7pPr marL="0" algn="r">
              <a:defRPr sz="1000"/>
            </a:lvl7pPr>
            <a:lvl8pPr marL="0" algn="r">
              <a:defRPr sz="1000"/>
            </a:lvl8pPr>
            <a:lvl9pPr marL="0" algn="r">
              <a:defRPr sz="1000"/>
            </a:lvl9pPr>
          </a:lstStyle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240024-608B-4EE9-B5C5-3DE1E748CA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330405"/>
            <a:ext cx="1905004" cy="2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8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283">
          <p15:clr>
            <a:srgbClr val="FBAE40"/>
          </p15:clr>
        </p15:guide>
        <p15:guide id="4" orient="horz" pos="24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5492496" cy="4270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8"/>
          </p:nvPr>
        </p:nvSpPr>
        <p:spPr>
          <a:xfrm>
            <a:off x="6242304" y="1600200"/>
            <a:ext cx="5492496" cy="4270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D6E60-0A9D-4D1A-B90E-F894E30402B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indent="-3657600"/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BC242-A901-423D-ABC2-9A49D4BDA08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indent="-5486400"/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10E32CD-2332-4B20-8914-0A8483EEA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9438" y="6409944"/>
            <a:ext cx="975360" cy="27432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  <a:lvl2pPr marL="0" algn="r">
              <a:defRPr sz="1000"/>
            </a:lvl2pPr>
            <a:lvl3pPr marL="0" algn="r">
              <a:defRPr sz="1000"/>
            </a:lvl3pPr>
            <a:lvl4pPr marL="0" algn="r">
              <a:defRPr sz="1000"/>
            </a:lvl4pPr>
            <a:lvl5pPr marL="0" algn="r">
              <a:defRPr sz="1000"/>
            </a:lvl5pPr>
            <a:lvl6pPr marL="0" algn="r">
              <a:defRPr sz="1000"/>
            </a:lvl6pPr>
            <a:lvl7pPr marL="0" algn="r">
              <a:defRPr sz="1000"/>
            </a:lvl7pPr>
            <a:lvl8pPr marL="0" algn="r">
              <a:defRPr sz="1000"/>
            </a:lvl8pPr>
            <a:lvl9pPr marL="0" algn="r">
              <a:defRPr sz="1000"/>
            </a:lvl9pPr>
          </a:lstStyle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07733-7A40-4F5E-A012-7B764FC3F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330405"/>
            <a:ext cx="1905004" cy="2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9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nd Column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7427913" cy="4270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8159750" y="1600200"/>
            <a:ext cx="3575047" cy="4270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D8241-235B-459C-BDCE-A76110E2D39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indent="-3657600"/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1C1A4-CFED-43B3-A3B7-5FCCA044D70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indent="-5486400"/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2485A52-976C-4FF3-8727-FF85CF390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9438" y="6409944"/>
            <a:ext cx="975360" cy="27432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  <a:lvl2pPr marL="0" algn="r">
              <a:defRPr sz="1000"/>
            </a:lvl2pPr>
            <a:lvl3pPr marL="0" algn="r">
              <a:defRPr sz="1000"/>
            </a:lvl3pPr>
            <a:lvl4pPr marL="0" algn="r">
              <a:defRPr sz="1000"/>
            </a:lvl4pPr>
            <a:lvl5pPr marL="0" algn="r">
              <a:defRPr sz="1000"/>
            </a:lvl5pPr>
            <a:lvl6pPr marL="0" algn="r">
              <a:defRPr sz="1000"/>
            </a:lvl6pPr>
            <a:lvl7pPr marL="0" algn="r">
              <a:defRPr sz="1000"/>
            </a:lvl7pPr>
            <a:lvl8pPr marL="0" algn="r">
              <a:defRPr sz="1000"/>
            </a:lvl8pPr>
            <a:lvl9pPr marL="0" algn="r">
              <a:defRPr sz="1000"/>
            </a:lvl9pPr>
          </a:lstStyle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3256FF-8788-4F37-8CB7-4C8626CAA3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330405"/>
            <a:ext cx="1905004" cy="2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70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3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11277597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042B3E-2745-40F7-9089-93DFDE6C3E8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indent="-3657600"/>
            <a:r>
              <a:rPr lang="en-US"/>
              <a:t>Date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E8DD69-D68A-4461-99AD-B17078EC3E5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indent="-5486400"/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1A3F136-E314-4421-B992-CE7B2F170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9438" y="6409944"/>
            <a:ext cx="975360" cy="27432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  <a:lvl2pPr marL="0" algn="r">
              <a:defRPr sz="1000"/>
            </a:lvl2pPr>
            <a:lvl3pPr marL="0" algn="r">
              <a:defRPr sz="1000"/>
            </a:lvl3pPr>
            <a:lvl4pPr marL="0" algn="r">
              <a:defRPr sz="1000"/>
            </a:lvl4pPr>
            <a:lvl5pPr marL="0" algn="r">
              <a:defRPr sz="1000"/>
            </a:lvl5pPr>
            <a:lvl6pPr marL="0" algn="r">
              <a:defRPr sz="1000"/>
            </a:lvl6pPr>
            <a:lvl7pPr marL="0" algn="r">
              <a:defRPr sz="1000"/>
            </a:lvl7pPr>
            <a:lvl8pPr marL="0" algn="r">
              <a:defRPr sz="1000"/>
            </a:lvl8pPr>
            <a:lvl9pPr marL="0" algn="r">
              <a:defRPr sz="1000"/>
            </a:lvl9pPr>
          </a:lstStyle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DD9B0-D865-43B9-A616-920A5A0C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330405"/>
            <a:ext cx="1905004" cy="2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55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7F2A-D1C8-3947-856A-395A5F6C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88EC0-F638-2FF1-BA5F-8D993088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16E28-E364-74C3-815C-6A8CAA7A0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F7462-7534-3AFD-7F84-F56EC21A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3BF8F-CB20-6751-B9E4-6FE19511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BB30-E98B-4E93-860E-2F176F85D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2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7728-0306-17CE-6145-628F1F22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E7B92-1746-A5F2-32AC-17481DC4A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26FF5-7186-DE6C-5A2B-654CD213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4D33B-65EC-2D87-612D-A5909661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E269B-F9D6-5846-426B-BECC5563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BB30-E98B-4E93-860E-2F176F85D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BEE1-9A1A-41D5-B815-897C90724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8190-1E6C-D672-DBDD-0AACA49F6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9FCDB-51BD-FAC9-6123-B767AB7CB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8A84E-A56C-8B95-FD9B-E7AD13C9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F9100-C922-D3EA-6569-C2D35BC8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98D3E-0B6D-39E6-14DF-633943E9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BB30-E98B-4E93-860E-2F176F85D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8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9A6C-7692-0067-19D1-F0D7DA63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3268F-9C59-8789-93A3-0BB826708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5AEE1-7C60-64C7-48A7-B9BA4D3A7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CE909-73C9-FF00-F46B-DBEE9AE6B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1E182-6D34-CB34-594A-7510D9F7E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7F87C-45E4-EFA6-A09C-6DC01F9F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882EB-035F-3AB0-1EE4-2A83D841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3263E-858C-3BCD-6CB1-E722062F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BB30-E98B-4E93-860E-2F176F85D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6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F5D6-A620-5EC9-E0E5-56CF5F34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E2177E-3678-B4BF-176B-F84CF78D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6B228-D87E-338A-5E04-9532148A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14B7C-83AF-4472-CDC1-A905A13C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BB30-E98B-4E93-860E-2F176F85D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1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5712C-FD06-AB42-372A-01D1A607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190DF-FEC4-79A9-DA6C-5853BA86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BA28E-D66C-3296-5121-59C80155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BB30-E98B-4E93-860E-2F176F85D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3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2472-DC47-553E-58C9-64795B04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2FAFA-D89B-C05A-DD51-7301E2E2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FAED6-411F-28AA-8EC8-C848B8765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ACB31-9966-4FDF-EEB6-B3C18B7B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FFBA4-D997-84AE-DABC-1B94326B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41CCE-6750-1AF4-02A9-BC723CCC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BB30-E98B-4E93-860E-2F176F85D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4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AFA3A-86AE-935B-428A-B3426B04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9AF11-171B-5A9A-2256-5C8F2E1E9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0210C-A21E-4123-0C72-3850A5739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08248-F1A8-52A9-7D4F-8110E635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016F1-F5A2-9769-B1E1-5FA1A90A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7E23F-6460-3BA6-6C86-CF2DE3B2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BB30-E98B-4E93-860E-2F176F85D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9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3214A-C995-01B4-FCFB-FA6701AC9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6EB42-1D59-47F5-0F23-79BC8D0F4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F8486-C378-A660-099F-346EEEE3A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EF770-7392-99AF-3B08-A62D25335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7368E-BD13-7F2C-89E7-3D2F9007A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9BB30-E98B-4E93-860E-2F176F85D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2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66" r:id="rId14"/>
    <p:sldLayoutId id="2147483667" r:id="rId15"/>
    <p:sldLayoutId id="2147483672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15D889-762F-4E1C-8BEA-CF6CCCD6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8" y="2555747"/>
            <a:ext cx="7427914" cy="1746505"/>
          </a:xfrm>
        </p:spPr>
        <p:txBody>
          <a:bodyPr/>
          <a:lstStyle/>
          <a:p>
            <a:r>
              <a:rPr lang="en-US" dirty="0"/>
              <a:t>QI-Research SIG</a:t>
            </a:r>
            <a:br>
              <a:rPr lang="en-US" dirty="0"/>
            </a:br>
            <a:r>
              <a:rPr lang="en-US" sz="4000" dirty="0"/>
              <a:t>	</a:t>
            </a:r>
            <a:r>
              <a:rPr lang="en-US" sz="3600" dirty="0"/>
              <a:t>The Fundamentals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9FE5B8-F786-C0E6-28D1-00952312930E}"/>
              </a:ext>
            </a:extLst>
          </p:cNvPr>
          <p:cNvSpPr txBox="1"/>
          <p:nvPr/>
        </p:nvSpPr>
        <p:spPr>
          <a:xfrm>
            <a:off x="457200" y="4189863"/>
            <a:ext cx="39373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Richard K. Sterling, MD, MSC, FACP, AGAF, FAASLD</a:t>
            </a:r>
          </a:p>
          <a:p>
            <a:r>
              <a:rPr lang="en-US" sz="1400" dirty="0"/>
              <a:t>Professor of Hepatology</a:t>
            </a:r>
          </a:p>
          <a:p>
            <a:r>
              <a:rPr lang="en-US" sz="1400" dirty="0"/>
              <a:t>Chief of Hepatology</a:t>
            </a:r>
          </a:p>
          <a:p>
            <a:r>
              <a:rPr lang="en-US" sz="1400" dirty="0"/>
              <a:t>Associate Program Director for Scholarship and Research</a:t>
            </a:r>
          </a:p>
          <a:p>
            <a:r>
              <a:rPr lang="en-US" sz="1400" dirty="0"/>
              <a:t>Assistant Chair for Research</a:t>
            </a:r>
          </a:p>
          <a:p>
            <a:r>
              <a:rPr lang="en-US" sz="1400" dirty="0"/>
              <a:t>Medical Director, Viral Hepatitis and HIV Liver Clinic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483D02-AB38-CF81-35E3-6F8358A85826}"/>
              </a:ext>
            </a:extLst>
          </p:cNvPr>
          <p:cNvSpPr txBox="1"/>
          <p:nvPr/>
        </p:nvSpPr>
        <p:spPr>
          <a:xfrm>
            <a:off x="4722125" y="4189863"/>
            <a:ext cx="37804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Georgia McIntosh, MD</a:t>
            </a:r>
          </a:p>
          <a:p>
            <a:r>
              <a:rPr lang="en-US" sz="1400" dirty="0"/>
              <a:t>Associate Professor</a:t>
            </a:r>
          </a:p>
          <a:p>
            <a:r>
              <a:rPr lang="en-US" sz="1400" dirty="0"/>
              <a:t>Division Hospital Medicine</a:t>
            </a:r>
          </a:p>
          <a:p>
            <a:r>
              <a:rPr lang="en-US" sz="1400" dirty="0"/>
              <a:t>Associate Chair, Quality and Safety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355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F748-0E79-4B9D-AB43-678F22A8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QI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D595E-4E5B-47C2-AD2C-02097BCBD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Team leader</a:t>
            </a:r>
            <a:r>
              <a:rPr lang="en-US" dirty="0"/>
              <a:t>/champion</a:t>
            </a:r>
          </a:p>
          <a:p>
            <a:pPr lvl="1"/>
            <a:r>
              <a:rPr lang="en-US" dirty="0"/>
              <a:t>Day to day management</a:t>
            </a:r>
          </a:p>
          <a:p>
            <a:r>
              <a:rPr lang="en-US" dirty="0"/>
              <a:t>Technical </a:t>
            </a:r>
            <a:r>
              <a:rPr lang="en-US" b="1" dirty="0"/>
              <a:t>experts</a:t>
            </a:r>
          </a:p>
          <a:p>
            <a:pPr lvl="1"/>
            <a:r>
              <a:rPr lang="en-US" dirty="0"/>
              <a:t>Understand the different components</a:t>
            </a:r>
          </a:p>
          <a:p>
            <a:r>
              <a:rPr lang="en-US" dirty="0"/>
              <a:t>Clinical/</a:t>
            </a:r>
            <a:r>
              <a:rPr lang="en-US" b="1" dirty="0"/>
              <a:t>system leader</a:t>
            </a:r>
          </a:p>
          <a:p>
            <a:pPr lvl="1"/>
            <a:r>
              <a:rPr lang="en-US" dirty="0"/>
              <a:t>How the change will impact other systems</a:t>
            </a:r>
          </a:p>
          <a:p>
            <a:r>
              <a:rPr lang="en-US" dirty="0"/>
              <a:t>Improvement </a:t>
            </a:r>
            <a:r>
              <a:rPr lang="en-US" b="1" dirty="0"/>
              <a:t>advisor</a:t>
            </a:r>
          </a:p>
          <a:p>
            <a:pPr lvl="1"/>
            <a:r>
              <a:rPr lang="en-US" dirty="0"/>
              <a:t>Expertise in QI methods</a:t>
            </a:r>
          </a:p>
          <a:p>
            <a:r>
              <a:rPr lang="en-US" dirty="0"/>
              <a:t>Executive </a:t>
            </a:r>
            <a:r>
              <a:rPr lang="en-US" b="1" dirty="0"/>
              <a:t>sponsor</a:t>
            </a:r>
          </a:p>
          <a:p>
            <a:pPr lvl="1"/>
            <a:r>
              <a:rPr lang="en-US" dirty="0"/>
              <a:t>Power to make the change </a:t>
            </a:r>
          </a:p>
          <a:p>
            <a:r>
              <a:rPr lang="en-US" dirty="0"/>
              <a:t>Process </a:t>
            </a:r>
            <a:r>
              <a:rPr lang="en-US" b="1" dirty="0"/>
              <a:t>owner</a:t>
            </a:r>
          </a:p>
          <a:p>
            <a:pPr lvl="1"/>
            <a:r>
              <a:rPr lang="en-US" dirty="0"/>
              <a:t>Responsible for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31741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C7D1A-3DBB-404C-B100-E414252D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" y="61940"/>
            <a:ext cx="10515600" cy="94867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QI Methodologies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358D5F-16E5-4226-B149-23170B221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731539"/>
              </p:ext>
            </p:extLst>
          </p:nvPr>
        </p:nvGraphicFramePr>
        <p:xfrm>
          <a:off x="268605" y="1010611"/>
          <a:ext cx="1165479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558">
                  <a:extLst>
                    <a:ext uri="{9D8B030D-6E8A-4147-A177-3AD203B41FA5}">
                      <a16:colId xmlns:a16="http://schemas.microsoft.com/office/drawing/2014/main" val="3429378614"/>
                    </a:ext>
                  </a:extLst>
                </a:gridCol>
                <a:gridCol w="3612708">
                  <a:extLst>
                    <a:ext uri="{9D8B030D-6E8A-4147-A177-3AD203B41FA5}">
                      <a16:colId xmlns:a16="http://schemas.microsoft.com/office/drawing/2014/main" val="3629328953"/>
                    </a:ext>
                  </a:extLst>
                </a:gridCol>
                <a:gridCol w="3354308">
                  <a:extLst>
                    <a:ext uri="{9D8B030D-6E8A-4147-A177-3AD203B41FA5}">
                      <a16:colId xmlns:a16="http://schemas.microsoft.com/office/drawing/2014/main" val="1576033674"/>
                    </a:ext>
                  </a:extLst>
                </a:gridCol>
                <a:gridCol w="3015216">
                  <a:extLst>
                    <a:ext uri="{9D8B030D-6E8A-4147-A177-3AD203B41FA5}">
                      <a16:colId xmlns:a16="http://schemas.microsoft.com/office/drawing/2014/main" val="3608181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Six Sigma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Model for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3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Origin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Motorola 1980s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Toyota 1950s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Associates in Progress Improvement 1990s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63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Philosophy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Continuous improvement</a:t>
                      </a:r>
                    </a:p>
                    <a:p>
                      <a:pPr algn="ctr"/>
                      <a:r>
                        <a:rPr lang="en-US" sz="1600" dirty="0"/>
                        <a:t>Reduce unwanted variability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Continuous improvement</a:t>
                      </a:r>
                    </a:p>
                    <a:p>
                      <a:pPr algn="ctr"/>
                      <a:r>
                        <a:rPr lang="en-US" sz="1600" dirty="0"/>
                        <a:t>Staff respect and empowerment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Daily improvement, small scale, rapid 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171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Approach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5-phases (define, measure, analyze, improve, and control)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Identify waste to eliminate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Set aim, create balance measures, test changes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354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Common tools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Mathematical modeling, cycles, charts, PDSA cycles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Flow diagrams, charts, PDSA cycles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Charts, PDSA 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8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Training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Quantitative statistics,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Apprenticeships,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73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Project length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Weeks to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Days to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18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Limitations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Complex, not accessible for frontline staff, not good for projects that focus on speed and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Not ideal for projects focused on statistical control and reducing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Tools and change ideas adapted from other frameworks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81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Applications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Cause of variation unknown, no solution exists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Good for directly observed problems, increase speed and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Know the problem and ideas to change are easily identified, evidence-based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8314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468245-BF6C-4CA8-8D67-F428816CC70D}"/>
              </a:ext>
            </a:extLst>
          </p:cNvPr>
          <p:cNvSpPr txBox="1"/>
          <p:nvPr/>
        </p:nvSpPr>
        <p:spPr>
          <a:xfrm>
            <a:off x="177205" y="6304002"/>
            <a:ext cx="2632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*PDSA: Plan-Do-Study-Act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620CE-DB1D-4144-991E-BF794CA939E3}"/>
              </a:ext>
            </a:extLst>
          </p:cNvPr>
          <p:cNvSpPr txBox="1"/>
          <p:nvPr/>
        </p:nvSpPr>
        <p:spPr>
          <a:xfrm>
            <a:off x="9502219" y="6304002"/>
            <a:ext cx="242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Silver et al.  CJASN 2016</a:t>
            </a:r>
          </a:p>
        </p:txBody>
      </p:sp>
    </p:spTree>
    <p:extLst>
      <p:ext uri="{BB962C8B-B14F-4D97-AF65-F5344CB8AC3E}">
        <p14:creationId xmlns:p14="http://schemas.microsoft.com/office/powerpoint/2010/main" val="3634125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72D6297C-6243-45FB-9598-0319F0DAB990}"/>
              </a:ext>
            </a:extLst>
          </p:cNvPr>
          <p:cNvPicPr>
            <a:picLocks noGrp="1" noChangeAspect="1" noChangeArrowheads="1"/>
          </p:cNvPicPr>
          <p:nvPr>
            <p:ph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1130" r="323" b="2971"/>
          <a:stretch/>
        </p:blipFill>
        <p:spPr bwMode="auto">
          <a:xfrm>
            <a:off x="1441939" y="79131"/>
            <a:ext cx="9293469" cy="67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81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4A243521-D543-4870-938E-9BD3EF27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62" y="181304"/>
            <a:ext cx="6583138" cy="491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5637CC97-8EE9-4D48-883D-D0B8C22531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1" y="275290"/>
            <a:ext cx="4637809" cy="630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C94CF7-DEB2-437E-A2DC-E2B5ADBCB954}"/>
              </a:ext>
            </a:extLst>
          </p:cNvPr>
          <p:cNvSpPr/>
          <p:nvPr/>
        </p:nvSpPr>
        <p:spPr>
          <a:xfrm>
            <a:off x="5834361" y="483577"/>
            <a:ext cx="3749253" cy="543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5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208738-AA04-452E-AE70-3BC1B8844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Model for Improvement- PDSA Cycle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E90F6B-C918-4973-90B8-C5558D6EA21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Plan</a:t>
            </a:r>
          </a:p>
          <a:p>
            <a:pPr lvl="1"/>
            <a:r>
              <a:rPr lang="en-US" dirty="0"/>
              <a:t>State the objectives</a:t>
            </a:r>
          </a:p>
          <a:p>
            <a:pPr lvl="1"/>
            <a:r>
              <a:rPr lang="en-US" dirty="0"/>
              <a:t>Make predictions</a:t>
            </a:r>
          </a:p>
          <a:p>
            <a:pPr lvl="1"/>
            <a:r>
              <a:rPr lang="en-US" dirty="0"/>
              <a:t>Develop the measures and plan to carry out the cycle</a:t>
            </a:r>
          </a:p>
          <a:p>
            <a:r>
              <a:rPr lang="en-US" dirty="0"/>
              <a:t>Do</a:t>
            </a:r>
          </a:p>
          <a:p>
            <a:pPr lvl="1"/>
            <a:r>
              <a:rPr lang="en-US" dirty="0"/>
              <a:t>Carry out the test</a:t>
            </a:r>
          </a:p>
          <a:p>
            <a:pPr lvl="1"/>
            <a:r>
              <a:rPr lang="en-US" dirty="0"/>
              <a:t>Document problems and unexpected observations (defects)</a:t>
            </a:r>
          </a:p>
          <a:p>
            <a:pPr lvl="1"/>
            <a:r>
              <a:rPr lang="en-US" dirty="0"/>
              <a:t>Begin to analyze the data</a:t>
            </a:r>
          </a:p>
          <a:p>
            <a:r>
              <a:rPr lang="en-US" dirty="0"/>
              <a:t>Study</a:t>
            </a:r>
          </a:p>
          <a:p>
            <a:pPr lvl="1"/>
            <a:r>
              <a:rPr lang="en-US" dirty="0"/>
              <a:t>Summarize what was learned, what went right, what went wrong</a:t>
            </a:r>
          </a:p>
          <a:p>
            <a:r>
              <a:rPr lang="en-US" dirty="0"/>
              <a:t>Act</a:t>
            </a:r>
          </a:p>
          <a:p>
            <a:pPr lvl="1"/>
            <a:r>
              <a:rPr lang="en-US" dirty="0"/>
              <a:t>Determine what changes need to be made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1C64AE-34CD-4BB1-8FAA-1C626293CB3E}"/>
              </a:ext>
            </a:extLst>
          </p:cNvPr>
          <p:cNvSpPr/>
          <p:nvPr/>
        </p:nvSpPr>
        <p:spPr>
          <a:xfrm>
            <a:off x="8640134" y="6400800"/>
            <a:ext cx="3405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Varkey</a:t>
            </a:r>
            <a:r>
              <a:rPr lang="en-US" dirty="0"/>
              <a:t> et al.  Mayo Clin Proc 2007 </a:t>
            </a:r>
          </a:p>
        </p:txBody>
      </p:sp>
    </p:spTree>
    <p:extLst>
      <p:ext uri="{BB962C8B-B14F-4D97-AF65-F5344CB8AC3E}">
        <p14:creationId xmlns:p14="http://schemas.microsoft.com/office/powerpoint/2010/main" val="1559812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1C67-9AD5-401A-B515-D7E123FA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Common themes among the methodologies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5CABA8-FC56-4E60-942F-D5325502235A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  <a:p>
            <a:r>
              <a:rPr lang="en-US" dirty="0"/>
              <a:t>Measurement</a:t>
            </a:r>
          </a:p>
          <a:p>
            <a:r>
              <a:rPr lang="en-US" dirty="0"/>
              <a:t>Staff involvement</a:t>
            </a:r>
          </a:p>
          <a:p>
            <a:r>
              <a:rPr lang="en-US" dirty="0"/>
              <a:t>Team approach</a:t>
            </a:r>
          </a:p>
          <a:p>
            <a:r>
              <a:rPr lang="en-US" dirty="0"/>
              <a:t>Patient focused</a:t>
            </a:r>
          </a:p>
        </p:txBody>
      </p:sp>
    </p:spTree>
    <p:extLst>
      <p:ext uri="{BB962C8B-B14F-4D97-AF65-F5344CB8AC3E}">
        <p14:creationId xmlns:p14="http://schemas.microsoft.com/office/powerpoint/2010/main" val="223553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A491-AB10-D1DA-B012-185A24B0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Where to get inspiration for a QI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09CA2-6C7D-D649-5655-C53497587F3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1600199"/>
            <a:ext cx="11277598" cy="4335905"/>
          </a:xfrm>
        </p:spPr>
        <p:txBody>
          <a:bodyPr/>
          <a:lstStyle/>
          <a:p>
            <a:r>
              <a:rPr lang="en-US" sz="3600" dirty="0"/>
              <a:t>Colleagues</a:t>
            </a:r>
          </a:p>
          <a:p>
            <a:r>
              <a:rPr lang="en-US" sz="3600" dirty="0"/>
              <a:t>Experiences</a:t>
            </a:r>
          </a:p>
          <a:p>
            <a:r>
              <a:rPr lang="en-US" sz="3600" dirty="0"/>
              <a:t>Complaints</a:t>
            </a:r>
          </a:p>
          <a:p>
            <a:r>
              <a:rPr lang="en-US" sz="3600" dirty="0"/>
              <a:t>Significant events and near misses (Root cause analysis)</a:t>
            </a:r>
          </a:p>
          <a:p>
            <a:r>
              <a:rPr lang="en-US" sz="3600" dirty="0"/>
              <a:t>Social media</a:t>
            </a:r>
          </a:p>
          <a:p>
            <a:r>
              <a:rPr lang="en-US" sz="3600" dirty="0"/>
              <a:t>Latest guidelines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3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9D1A3C-9E2F-4CFB-A221-0D6C0E9F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What you need to start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46FF97-B6A3-4A6D-B2C1-86D55E55E7B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Clear aim</a:t>
            </a:r>
          </a:p>
          <a:p>
            <a:pPr lvl="1"/>
            <a:r>
              <a:rPr lang="en-US" dirty="0"/>
              <a:t>For whom</a:t>
            </a:r>
          </a:p>
          <a:p>
            <a:pPr lvl="1"/>
            <a:r>
              <a:rPr lang="en-US" dirty="0"/>
              <a:t>How good</a:t>
            </a:r>
          </a:p>
          <a:p>
            <a:pPr lvl="1"/>
            <a:r>
              <a:rPr lang="en-US" dirty="0"/>
              <a:t>By when</a:t>
            </a:r>
          </a:p>
          <a:p>
            <a:r>
              <a:rPr lang="en-US" dirty="0"/>
              <a:t>Measurables</a:t>
            </a:r>
          </a:p>
          <a:p>
            <a:pPr lvl="1"/>
            <a:r>
              <a:rPr lang="en-US" dirty="0"/>
              <a:t>What is the improvement outcome</a:t>
            </a:r>
          </a:p>
          <a:p>
            <a:pPr lvl="1"/>
            <a:r>
              <a:rPr lang="en-US" dirty="0"/>
              <a:t>Outcomes, process and balancing measures (unintended consequences)</a:t>
            </a:r>
          </a:p>
          <a:p>
            <a:r>
              <a:rPr lang="en-US" dirty="0"/>
              <a:t>Stretchable</a:t>
            </a:r>
          </a:p>
          <a:p>
            <a:pPr lvl="1"/>
            <a:r>
              <a:rPr lang="en-US" dirty="0"/>
              <a:t>Identifies that the current situation is not working</a:t>
            </a:r>
          </a:p>
          <a:p>
            <a:pPr lvl="1"/>
            <a:r>
              <a:rPr lang="en-US" dirty="0"/>
              <a:t>Can be ambitious, but understand cannot fix all the problems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25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BE5EC-871B-D5B0-BB9E-14843D53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Aim Statement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22B48-10A6-5569-EAA5-7966FBCD02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11250118" cy="4270248"/>
          </a:xfrm>
        </p:spPr>
        <p:txBody>
          <a:bodyPr/>
          <a:lstStyle/>
          <a:p>
            <a:pPr marL="109728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S</a:t>
            </a:r>
            <a:r>
              <a:rPr lang="en-US" sz="3600" b="1" dirty="0"/>
              <a:t> </a:t>
            </a:r>
            <a:r>
              <a:rPr lang="en-US" sz="3600" dirty="0"/>
              <a:t>= Specific- what specific process do you want to improve </a:t>
            </a:r>
          </a:p>
          <a:p>
            <a:pPr marL="109728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M</a:t>
            </a:r>
            <a:r>
              <a:rPr lang="en-US" sz="3600" dirty="0"/>
              <a:t>= Measurable- what metric will you use</a:t>
            </a:r>
          </a:p>
          <a:p>
            <a:pPr marL="109728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A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/>
              <a:t>= Achievable- what time frame, your capacity</a:t>
            </a:r>
          </a:p>
          <a:p>
            <a:pPr marL="109728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R</a:t>
            </a:r>
            <a:r>
              <a:rPr lang="en-US" sz="3600" dirty="0"/>
              <a:t> = Relevant/Realistic- is it important to others</a:t>
            </a:r>
          </a:p>
          <a:p>
            <a:pPr marL="109728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T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/>
              <a:t>= Time-bound- can you get it done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99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FF56-AC26-51D1-30D7-E496452A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656"/>
            <a:ext cx="10515600" cy="1325563"/>
          </a:xfrm>
        </p:spPr>
        <p:txBody>
          <a:bodyPr/>
          <a:lstStyle/>
          <a:p>
            <a:r>
              <a:rPr lang="en-US" sz="4400" dirty="0">
                <a:solidFill>
                  <a:srgbClr val="0070C0"/>
                </a:solidFill>
              </a:rPr>
              <a:t>How to write a SMART GOAL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675D-E681-5C2F-5D4D-E73E906288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9548" y="1473504"/>
            <a:ext cx="10664252" cy="4755629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</a:rPr>
              <a:t>There are many ways to structure your SMART GOALs. Below are some examples:</a:t>
            </a:r>
          </a:p>
          <a:p>
            <a:pPr marL="457200" indent="-457200" algn="l"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[</a:t>
            </a:r>
            <a:r>
              <a:rPr lang="en-US" sz="2800" b="1" dirty="0">
                <a:solidFill>
                  <a:srgbClr val="000000"/>
                </a:solidFill>
              </a:rPr>
              <a:t>Who</a:t>
            </a:r>
            <a:r>
              <a:rPr lang="en-US" sz="2800" dirty="0">
                <a:solidFill>
                  <a:srgbClr val="000000"/>
                </a:solidFill>
              </a:rPr>
              <a:t>] will do [</a:t>
            </a:r>
            <a:r>
              <a:rPr lang="en-US" sz="2800" b="1" dirty="0">
                <a:solidFill>
                  <a:srgbClr val="000000"/>
                </a:solidFill>
              </a:rPr>
              <a:t>what</a:t>
            </a:r>
            <a:r>
              <a:rPr lang="en-US" sz="2800" dirty="0">
                <a:solidFill>
                  <a:srgbClr val="000000"/>
                </a:solidFill>
              </a:rPr>
              <a:t>] resulting in [</a:t>
            </a:r>
            <a:r>
              <a:rPr lang="en-US" sz="2800" b="1" dirty="0">
                <a:solidFill>
                  <a:srgbClr val="000000"/>
                </a:solidFill>
              </a:rPr>
              <a:t>measure</a:t>
            </a:r>
            <a:r>
              <a:rPr lang="en-US" sz="2800" dirty="0">
                <a:solidFill>
                  <a:srgbClr val="000000"/>
                </a:solidFill>
              </a:rPr>
              <a:t>] by [</a:t>
            </a:r>
            <a:r>
              <a:rPr lang="en-US" sz="2800" b="1" dirty="0">
                <a:solidFill>
                  <a:srgbClr val="000000"/>
                </a:solidFill>
              </a:rPr>
              <a:t>when</a:t>
            </a:r>
            <a:r>
              <a:rPr lang="en-US" sz="2800" dirty="0">
                <a:solidFill>
                  <a:srgbClr val="000000"/>
                </a:solidFill>
              </a:rPr>
              <a:t>]. </a:t>
            </a:r>
          </a:p>
          <a:p>
            <a:pPr marL="457200" indent="-457200" algn="l">
              <a:buAutoNum type="arabicPeriod"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</a:rPr>
              <a:t>2. By [</a:t>
            </a:r>
            <a:r>
              <a:rPr lang="en-US" sz="2800" b="1" dirty="0">
                <a:solidFill>
                  <a:srgbClr val="000000"/>
                </a:solidFill>
              </a:rPr>
              <a:t>when</a:t>
            </a:r>
            <a:r>
              <a:rPr lang="en-US" sz="2800" dirty="0">
                <a:solidFill>
                  <a:srgbClr val="000000"/>
                </a:solidFill>
              </a:rPr>
              <a:t>], [</a:t>
            </a:r>
            <a:r>
              <a:rPr lang="en-US" sz="2800" b="1" dirty="0">
                <a:solidFill>
                  <a:srgbClr val="000000"/>
                </a:solidFill>
              </a:rPr>
              <a:t>who</a:t>
            </a:r>
            <a:r>
              <a:rPr lang="en-US" sz="2800" dirty="0">
                <a:solidFill>
                  <a:srgbClr val="000000"/>
                </a:solidFill>
              </a:rPr>
              <a:t>] will do [</a:t>
            </a:r>
            <a:r>
              <a:rPr lang="en-US" sz="2800" b="1" dirty="0">
                <a:solidFill>
                  <a:srgbClr val="000000"/>
                </a:solidFill>
              </a:rPr>
              <a:t>what</a:t>
            </a:r>
            <a:r>
              <a:rPr lang="en-US" sz="2800" dirty="0">
                <a:solidFill>
                  <a:srgbClr val="000000"/>
                </a:solidFill>
              </a:rPr>
              <a:t>] resulting in [</a:t>
            </a:r>
            <a:r>
              <a:rPr lang="en-US" sz="2800" b="1" dirty="0">
                <a:solidFill>
                  <a:srgbClr val="000000"/>
                </a:solidFill>
              </a:rPr>
              <a:t>measure</a:t>
            </a:r>
            <a:r>
              <a:rPr lang="en-US" sz="2800" dirty="0">
                <a:solidFill>
                  <a:srgbClr val="000000"/>
                </a:solidFill>
              </a:rPr>
              <a:t>]. </a:t>
            </a:r>
          </a:p>
          <a:p>
            <a:pPr algn="l"/>
            <a:endParaRPr lang="en-US" sz="28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</a:rPr>
              <a:t>3.By [</a:t>
            </a:r>
            <a:r>
              <a:rPr lang="en-US" sz="2800" b="1" dirty="0">
                <a:solidFill>
                  <a:srgbClr val="000000"/>
                </a:solidFill>
              </a:rPr>
              <a:t>when</a:t>
            </a:r>
            <a:r>
              <a:rPr lang="en-US" sz="2800" dirty="0">
                <a:solidFill>
                  <a:srgbClr val="000000"/>
                </a:solidFill>
              </a:rPr>
              <a:t>], [</a:t>
            </a:r>
            <a:r>
              <a:rPr lang="en-US" sz="2800" b="1" dirty="0">
                <a:solidFill>
                  <a:srgbClr val="000000"/>
                </a:solidFill>
              </a:rPr>
              <a:t>measure - includes who and what</a:t>
            </a:r>
            <a:r>
              <a:rPr lang="en-US" sz="2800" dirty="0">
                <a:solidFill>
                  <a:srgbClr val="000000"/>
                </a:solidFill>
              </a:rPr>
              <a:t>].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</a:rPr>
              <a:t>4.[</a:t>
            </a:r>
            <a:r>
              <a:rPr lang="en-US" sz="2800" b="1" dirty="0">
                <a:solidFill>
                  <a:srgbClr val="000000"/>
                </a:solidFill>
              </a:rPr>
              <a:t>Measure – includes who and what</a:t>
            </a:r>
            <a:r>
              <a:rPr lang="en-US" sz="2800" dirty="0">
                <a:solidFill>
                  <a:srgbClr val="000000"/>
                </a:solidFill>
              </a:rPr>
              <a:t>] by [</a:t>
            </a:r>
            <a:r>
              <a:rPr lang="en-US" sz="2800" b="1" dirty="0">
                <a:solidFill>
                  <a:srgbClr val="000000"/>
                </a:solidFill>
              </a:rPr>
              <a:t>when</a:t>
            </a:r>
            <a:r>
              <a:rPr lang="en-US" sz="2800" dirty="0">
                <a:solidFill>
                  <a:srgbClr val="000000"/>
                </a:solidFill>
              </a:rPr>
              <a:t>]. </a:t>
            </a:r>
          </a:p>
          <a:p>
            <a:pPr marL="0" indent="0" algn="l">
              <a:buNone/>
            </a:pPr>
            <a:endParaRPr lang="en-US" sz="1600" dirty="0">
              <a:solidFill>
                <a:srgbClr val="3366FF"/>
              </a:solidFill>
            </a:endParaRPr>
          </a:p>
          <a:p>
            <a:pPr marL="0" indent="0" algn="l">
              <a:buNone/>
            </a:pPr>
            <a:r>
              <a:rPr lang="en-US" sz="1600" dirty="0">
                <a:solidFill>
                  <a:srgbClr val="3366FF"/>
                </a:solidFill>
              </a:rPr>
              <a:t> Taken from: Public Health &amp; QI Toolbox: SMART Objectives</a:t>
            </a:r>
            <a:r>
              <a:rPr lang="en-US" sz="16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7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E2C6D7A-6628-4397-B08E-E9268F2E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Objectives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7F99DCC-C50C-44D7-B0C8-9BCF8A2EB1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4431" y="1371599"/>
            <a:ext cx="11043137" cy="4267200"/>
          </a:xfrm>
        </p:spPr>
        <p:txBody>
          <a:bodyPr/>
          <a:lstStyle/>
          <a:p>
            <a:r>
              <a:rPr lang="en-US" dirty="0"/>
              <a:t>What is QI? How did it start?</a:t>
            </a:r>
          </a:p>
          <a:p>
            <a:r>
              <a:rPr lang="en-US" dirty="0"/>
              <a:t>How do I start?</a:t>
            </a:r>
          </a:p>
          <a:p>
            <a:r>
              <a:rPr lang="en-US" dirty="0"/>
              <a:t>What QI models are there?</a:t>
            </a:r>
          </a:p>
          <a:p>
            <a:r>
              <a:rPr lang="en-US" dirty="0"/>
              <a:t>How is QI different from research?</a:t>
            </a:r>
          </a:p>
          <a:p>
            <a:r>
              <a:rPr lang="en-US" dirty="0"/>
              <a:t>Do I need to submit to the PROC?</a:t>
            </a:r>
          </a:p>
          <a:p>
            <a:r>
              <a:rPr lang="en-US" dirty="0"/>
              <a:t>Do I need to submit to the IRB?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63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42" y="1482725"/>
            <a:ext cx="11526716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4000" b="1" dirty="0">
                <a:solidFill>
                  <a:srgbClr val="00B0F0"/>
                </a:solidFill>
              </a:rPr>
              <a:t>Structure-</a:t>
            </a:r>
            <a:r>
              <a:rPr lang="en-US" sz="4000" dirty="0"/>
              <a:t> How was care delivered to the patient </a:t>
            </a:r>
          </a:p>
          <a:p>
            <a:pPr marL="457200" lvl="1" indent="0">
              <a:buNone/>
            </a:pPr>
            <a:r>
              <a:rPr lang="en-US" sz="4000" b="1" dirty="0">
                <a:solidFill>
                  <a:srgbClr val="00B0F0"/>
                </a:solidFill>
              </a:rPr>
              <a:t>Process-</a:t>
            </a:r>
            <a:r>
              <a:rPr lang="en-US" sz="4000" dirty="0"/>
              <a:t> What was done to the patient </a:t>
            </a:r>
          </a:p>
          <a:p>
            <a:pPr marL="457200" lvl="1" indent="0">
              <a:buNone/>
            </a:pPr>
            <a:r>
              <a:rPr lang="en-US" sz="4000" b="1" dirty="0">
                <a:solidFill>
                  <a:srgbClr val="00B0F0"/>
                </a:solidFill>
              </a:rPr>
              <a:t>Outcome-</a:t>
            </a:r>
            <a:r>
              <a:rPr lang="en-US" sz="4000" dirty="0"/>
              <a:t> What happened to the patient </a:t>
            </a:r>
          </a:p>
          <a:p>
            <a:pPr marL="457200" lvl="1" indent="0">
              <a:buNone/>
            </a:pPr>
            <a:endParaRPr lang="en-US" sz="4000" b="1" dirty="0"/>
          </a:p>
          <a:p>
            <a:pPr marL="457200" lvl="1" indent="0">
              <a:buNone/>
            </a:pPr>
            <a:r>
              <a:rPr lang="en-US" sz="4000" dirty="0"/>
              <a:t>**Balancing- Unintended, undesirable consequences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569" y="9256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Donabedian’s</a:t>
            </a:r>
            <a:r>
              <a:rPr lang="en-US" dirty="0"/>
              <a:t> Topology of Quality Measures </a:t>
            </a:r>
          </a:p>
        </p:txBody>
      </p:sp>
    </p:spTree>
    <p:extLst>
      <p:ext uri="{BB962C8B-B14F-4D97-AF65-F5344CB8AC3E}">
        <p14:creationId xmlns:p14="http://schemas.microsoft.com/office/powerpoint/2010/main" val="793415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381" y="-10890"/>
            <a:ext cx="8911687" cy="128089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SQUIRE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255" y="1270000"/>
            <a:ext cx="10631489" cy="4864100"/>
          </a:xfrm>
        </p:spPr>
        <p:txBody>
          <a:bodyPr>
            <a:noAutofit/>
          </a:bodyPr>
          <a:lstStyle/>
          <a:p>
            <a:r>
              <a:rPr lang="en-US" b="1" dirty="0"/>
              <a:t>S</a:t>
            </a:r>
            <a:r>
              <a:rPr lang="en-US" dirty="0"/>
              <a:t>tandards for </a:t>
            </a:r>
            <a:r>
              <a:rPr lang="en-US" b="1" dirty="0" err="1"/>
              <a:t>QU</a:t>
            </a:r>
            <a:r>
              <a:rPr lang="en-US" dirty="0" err="1"/>
              <a:t>ality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dirty="0"/>
              <a:t>mprovement </a:t>
            </a:r>
            <a:r>
              <a:rPr lang="en-US" b="1" dirty="0"/>
              <a:t>R</a:t>
            </a:r>
            <a:r>
              <a:rPr lang="en-US" dirty="0"/>
              <a:t>eporting </a:t>
            </a:r>
            <a:r>
              <a:rPr lang="en-US" b="1" dirty="0"/>
              <a:t>E</a:t>
            </a:r>
            <a:r>
              <a:rPr lang="en-US" dirty="0"/>
              <a:t>xcellence (SQUIRE) </a:t>
            </a:r>
          </a:p>
          <a:p>
            <a:pPr lvl="1"/>
            <a:r>
              <a:rPr lang="en-US" dirty="0"/>
              <a:t>Support scholarly publication of healthcare improvement work, esp. reports that…</a:t>
            </a:r>
          </a:p>
          <a:p>
            <a:pPr lvl="2"/>
            <a:r>
              <a:rPr lang="en-US" dirty="0"/>
              <a:t>Describe </a:t>
            </a:r>
            <a:r>
              <a:rPr lang="en-US" b="1" dirty="0"/>
              <a:t>system level work </a:t>
            </a:r>
            <a:r>
              <a:rPr lang="en-US" dirty="0"/>
              <a:t>to improve the quality, safety, and value of healthcare</a:t>
            </a:r>
          </a:p>
          <a:p>
            <a:pPr lvl="2"/>
            <a:r>
              <a:rPr lang="en-US" dirty="0"/>
              <a:t>Used methods to establish that observed outcomes were due to the </a:t>
            </a:r>
            <a:r>
              <a:rPr lang="en-US" b="1" dirty="0"/>
              <a:t>interventions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Provide framework for reporting new knowledge about how to improve healthcare</a:t>
            </a:r>
          </a:p>
          <a:p>
            <a:pPr lvl="2"/>
            <a:r>
              <a:rPr lang="en-US" dirty="0"/>
              <a:t>Address variation in in content and quality </a:t>
            </a:r>
          </a:p>
          <a:p>
            <a:pPr lvl="2"/>
            <a:r>
              <a:rPr lang="en-US" dirty="0"/>
              <a:t>Increase completeness and transparency </a:t>
            </a:r>
          </a:p>
          <a:p>
            <a:pPr lvl="1"/>
            <a:r>
              <a:rPr lang="en-US" dirty="0"/>
              <a:t>Encourage reporting of negative studies</a:t>
            </a:r>
          </a:p>
          <a:p>
            <a:r>
              <a:rPr lang="en-US" dirty="0"/>
              <a:t>Initial guidelines (</a:t>
            </a:r>
            <a:r>
              <a:rPr lang="en-US" i="1" dirty="0"/>
              <a:t>SQUIRE 1.0, 2008</a:t>
            </a:r>
            <a:r>
              <a:rPr lang="en-US" dirty="0"/>
              <a:t>)</a:t>
            </a:r>
          </a:p>
          <a:p>
            <a:r>
              <a:rPr lang="en-US" dirty="0"/>
              <a:t>Updated guidelines (</a:t>
            </a:r>
            <a:r>
              <a:rPr lang="en-US" i="1" dirty="0"/>
              <a:t>SQUIRE 2.0, 2015</a:t>
            </a:r>
            <a:r>
              <a:rPr lang="en-US" dirty="0"/>
              <a:t>)</a:t>
            </a:r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409700" y="6396335"/>
            <a:ext cx="10502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</a:rPr>
              <a:t>Goodman D, </a:t>
            </a:r>
            <a:r>
              <a:rPr lang="en-US" sz="1200" dirty="0" err="1">
                <a:solidFill>
                  <a:srgbClr val="222222"/>
                </a:solidFill>
              </a:rPr>
              <a:t>Ogrinc</a:t>
            </a:r>
            <a:r>
              <a:rPr lang="en-US" sz="1200" dirty="0">
                <a:solidFill>
                  <a:srgbClr val="222222"/>
                </a:solidFill>
              </a:rPr>
              <a:t> G, Davies L, et al. (2016). Explanation and elaboration of the SQUIRE (Standards for Quality Improvement Reporting Excellence) Guidelines, V. 2.0: examples of SQUIRE elements in the healthcare improvement literature. </a:t>
            </a:r>
            <a:r>
              <a:rPr lang="en-US" sz="1200" i="1" dirty="0">
                <a:solidFill>
                  <a:srgbClr val="222222"/>
                </a:solidFill>
              </a:rPr>
              <a:t>BMJ quality &amp; safety</a:t>
            </a:r>
            <a:r>
              <a:rPr lang="en-US" sz="1200" dirty="0">
                <a:solidFill>
                  <a:srgbClr val="222222"/>
                </a:solidFill>
              </a:rPr>
              <a:t>, bmjqs-2015.</a:t>
            </a:r>
            <a:endParaRPr lang="en-US" sz="1200" dirty="0"/>
          </a:p>
        </p:txBody>
      </p:sp>
      <p:pic>
        <p:nvPicPr>
          <p:cNvPr id="6" name="Picture 2" descr="Image result for handoffs med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44" y="3484750"/>
            <a:ext cx="4064000" cy="291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511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71" y="-349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SQUIRE 2.0 Overview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7328" y="1068614"/>
          <a:ext cx="10812915" cy="543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0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992">
                <a:tc>
                  <a:txBody>
                    <a:bodyPr/>
                    <a:lstStyle/>
                    <a:p>
                      <a:r>
                        <a:rPr lang="en-US" sz="2400" dirty="0"/>
                        <a:t>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Subsections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8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Title</a:t>
                      </a:r>
                      <a:r>
                        <a:rPr lang="en-US" sz="2400" b="1" baseline="0" dirty="0"/>
                        <a:t> and Abstract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Title, Abstract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928">
                <a:tc>
                  <a:txBody>
                    <a:bodyPr/>
                    <a:lstStyle/>
                    <a:p>
                      <a:r>
                        <a:rPr lang="en-US" sz="2400" b="1" dirty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Problem Description, Available Knowledge, 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Rationale</a:t>
                      </a:r>
                      <a:r>
                        <a:rPr lang="en-US" sz="2400" dirty="0"/>
                        <a:t>, Specific</a:t>
                      </a:r>
                      <a:r>
                        <a:rPr lang="en-US" sz="2400" baseline="0" dirty="0"/>
                        <a:t> Aims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en-US" sz="2400" b="1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Context,</a:t>
                      </a:r>
                      <a:r>
                        <a:rPr lang="en-US" sz="2400" baseline="0" dirty="0"/>
                        <a:t> Intervention(s), </a:t>
                      </a:r>
                      <a:r>
                        <a:rPr lang="en-US" sz="2400" b="1" baseline="0" dirty="0">
                          <a:solidFill>
                            <a:schemeClr val="accent1"/>
                          </a:solidFill>
                        </a:rPr>
                        <a:t>Study of the Intervention(s), </a:t>
                      </a:r>
                      <a:r>
                        <a:rPr lang="en-US" sz="2400" baseline="0" dirty="0"/>
                        <a:t>Measures, Analysis, Ethical Considerations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sz="2400" b="1" dirty="0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Results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992">
                <a:tc>
                  <a:txBody>
                    <a:bodyPr/>
                    <a:lstStyle/>
                    <a:p>
                      <a:r>
                        <a:rPr lang="en-US" sz="2400" b="1" dirty="0"/>
                        <a:t>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Summary, Interpretation,</a:t>
                      </a:r>
                      <a:r>
                        <a:rPr lang="en-US" sz="2400" baseline="0" dirty="0"/>
                        <a:t> Limitations, Conclusions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992">
                <a:tc>
                  <a:txBody>
                    <a:bodyPr/>
                    <a:lstStyle/>
                    <a:p>
                      <a:r>
                        <a:rPr lang="en-US" sz="2400" b="1" dirty="0"/>
                        <a:t>Other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Funding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983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AC49-0BEC-6475-F577-09C482F4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QI vs. Research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20743-B18D-FCDD-7DFD-90E4F2DC88B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QI</a:t>
            </a:r>
          </a:p>
          <a:p>
            <a:pPr lvl="1"/>
            <a:r>
              <a:rPr lang="en-US" sz="2600" dirty="0"/>
              <a:t>Address the need of a local situation</a:t>
            </a:r>
          </a:p>
          <a:p>
            <a:pPr lvl="1"/>
            <a:r>
              <a:rPr lang="en-US" sz="2600" dirty="0"/>
              <a:t>Use data-driven methods to improve health delivery and quality (the process)</a:t>
            </a:r>
          </a:p>
          <a:p>
            <a:r>
              <a:rPr lang="en-US" b="1" dirty="0"/>
              <a:t>Research</a:t>
            </a:r>
          </a:p>
          <a:p>
            <a:pPr lvl="1"/>
            <a:r>
              <a:rPr lang="en-US" sz="2600" dirty="0"/>
              <a:t>Systematic investigation</a:t>
            </a:r>
          </a:p>
          <a:p>
            <a:pPr lvl="1"/>
            <a:r>
              <a:rPr lang="en-US" sz="2600" dirty="0"/>
              <a:t>Address problems that are more generalizable</a:t>
            </a:r>
          </a:p>
          <a:p>
            <a:r>
              <a:rPr lang="en-US" b="1" dirty="0"/>
              <a:t>QI = Research </a:t>
            </a:r>
            <a:r>
              <a:rPr lang="en-US" dirty="0"/>
              <a:t>when</a:t>
            </a:r>
          </a:p>
          <a:p>
            <a:pPr lvl="1"/>
            <a:r>
              <a:rPr lang="en-US" sz="2600" dirty="0"/>
              <a:t>The tested intervention is not standard practice</a:t>
            </a:r>
          </a:p>
          <a:p>
            <a:pPr lvl="1"/>
            <a:r>
              <a:rPr lang="en-US" sz="2600" dirty="0"/>
              <a:t>Involves individual subjects</a:t>
            </a:r>
          </a:p>
          <a:p>
            <a:pPr lvl="1"/>
            <a:r>
              <a:rPr lang="en-US" sz="2600" dirty="0"/>
              <a:t>Randomizes or blinding is used</a:t>
            </a:r>
          </a:p>
          <a:p>
            <a:pPr lvl="1"/>
            <a:r>
              <a:rPr lang="en-US" sz="2600" dirty="0"/>
              <a:t>Subjects had additional risks or burden</a:t>
            </a:r>
          </a:p>
          <a:p>
            <a:pPr lvl="1"/>
            <a:r>
              <a:rPr lang="en-US" sz="2600" dirty="0"/>
              <a:t>Results are generalizable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622616-B98A-9FB3-FC0D-BC3FB6768BF9}"/>
              </a:ext>
            </a:extLst>
          </p:cNvPr>
          <p:cNvSpPr txBox="1"/>
          <p:nvPr/>
        </p:nvSpPr>
        <p:spPr>
          <a:xfrm>
            <a:off x="8196606" y="6319308"/>
            <a:ext cx="331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Bass et  al.  Ochsner Journal 2020</a:t>
            </a:r>
          </a:p>
        </p:txBody>
      </p:sp>
    </p:spTree>
    <p:extLst>
      <p:ext uri="{BB962C8B-B14F-4D97-AF65-F5344CB8AC3E}">
        <p14:creationId xmlns:p14="http://schemas.microsoft.com/office/powerpoint/2010/main" val="1380096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3E7D5-A61A-3B6D-1CCF-FDFAB45E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How to determine if QI or research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5D30C-E7F3-1BDE-5185-8D893B3A54A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the activity involve research (45 CFR§46.102(d))?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human subjects involved (45 CFR§46.102(f))?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the research qualify for an exemption under 45 CFR§46.102(b)?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the project nonexempt human subjects research?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92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AC49-0BEC-6475-F577-09C482F4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What the heck is 45 CFR§46.102?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20743-B18D-FCDD-7DFD-90E4F2DC88B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sz="3200" dirty="0"/>
              <a:t>A human subject is defined as a “living individual about whom an investigator, whether professional or student, conducting research:</a:t>
            </a:r>
          </a:p>
          <a:p>
            <a:pPr lvl="1"/>
            <a:r>
              <a:rPr lang="en-US" sz="2800" dirty="0"/>
              <a:t>Obtains information or biospecimens through intervention or interaction with the individual, and uses, studies, or analyzes the information or biospecimen</a:t>
            </a:r>
          </a:p>
          <a:p>
            <a:pPr lvl="1"/>
            <a:r>
              <a:rPr lang="en-US" sz="2800" dirty="0"/>
              <a:t>Obtains, uses, studies, analyzes, or generates identifiable private information or identifiable biospecimens</a:t>
            </a:r>
          </a:p>
          <a:p>
            <a:pPr lvl="1"/>
            <a:r>
              <a:rPr lang="en-US" sz="2800" dirty="0"/>
              <a:t>Designed to develop or contribute to generalizable knowledge.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86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4CBD-E5E8-C754-77F6-4F54C0CF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What types of projects may be exempt from IRB?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CC0FD-49EE-894A-D8F9-54374729F61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Established educational practices</a:t>
            </a:r>
          </a:p>
          <a:p>
            <a:r>
              <a:rPr lang="en-US" dirty="0"/>
              <a:t>Educational tests or surveys</a:t>
            </a:r>
          </a:p>
          <a:p>
            <a:r>
              <a:rPr lang="en-US" dirty="0"/>
              <a:t>Existing de-identified data or biospecimens </a:t>
            </a:r>
          </a:p>
          <a:p>
            <a:r>
              <a:rPr lang="en-US" dirty="0"/>
              <a:t>Public benefit or service program evaluations</a:t>
            </a:r>
          </a:p>
          <a:p>
            <a:r>
              <a:rPr lang="en-US" dirty="0"/>
              <a:t>Taste and food quality</a:t>
            </a:r>
          </a:p>
          <a:p>
            <a:r>
              <a:rPr lang="en-US" dirty="0"/>
              <a:t>Medical record reviews to generate de-identified data</a:t>
            </a:r>
          </a:p>
          <a:p>
            <a:r>
              <a:rPr lang="en-US" dirty="0"/>
              <a:t>Non-human subjects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86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DF7F-AF9B-6662-DB92-BDAD5CD5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Non-Human subjects research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F152-26D1-731F-D6E0-9C578A48E04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Data collected for </a:t>
            </a:r>
            <a:r>
              <a:rPr lang="en-US" b="1" dirty="0"/>
              <a:t>internal use only</a:t>
            </a:r>
          </a:p>
          <a:p>
            <a:r>
              <a:rPr lang="en-US" b="1" dirty="0"/>
              <a:t>General information </a:t>
            </a:r>
            <a:r>
              <a:rPr lang="en-US" dirty="0"/>
              <a:t>about policies and procedures</a:t>
            </a:r>
          </a:p>
          <a:p>
            <a:r>
              <a:rPr lang="en-US" dirty="0"/>
              <a:t>Oral history that is </a:t>
            </a:r>
            <a:r>
              <a:rPr lang="en-US" b="1" dirty="0"/>
              <a:t>not generalizable </a:t>
            </a:r>
            <a:r>
              <a:rPr lang="en-US" dirty="0"/>
              <a:t>beyond an individual</a:t>
            </a:r>
          </a:p>
          <a:p>
            <a:r>
              <a:rPr lang="en-US" dirty="0"/>
              <a:t>Independent contracts for cost-benefit analyses of </a:t>
            </a:r>
            <a:r>
              <a:rPr lang="en-US" b="1" dirty="0"/>
              <a:t>customer satisfaction</a:t>
            </a:r>
          </a:p>
          <a:p>
            <a:r>
              <a:rPr lang="en-US" dirty="0"/>
              <a:t>Research on </a:t>
            </a:r>
            <a:r>
              <a:rPr lang="en-US" b="1" dirty="0"/>
              <a:t>cadavers</a:t>
            </a:r>
            <a:r>
              <a:rPr lang="en-US" dirty="0"/>
              <a:t>, autopsy materials, or specimens from deceased</a:t>
            </a:r>
          </a:p>
          <a:p>
            <a:r>
              <a:rPr lang="en-US" dirty="0"/>
              <a:t>QI projects that are not generalizable</a:t>
            </a:r>
          </a:p>
          <a:p>
            <a:r>
              <a:rPr lang="en-US" b="1" dirty="0"/>
              <a:t>Case reports</a:t>
            </a:r>
          </a:p>
          <a:p>
            <a:r>
              <a:rPr lang="en-US" dirty="0"/>
              <a:t>Publicly available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56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C083-32F8-F3C0-4E31-D7E089EB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How do you decide if QI or research?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D7342-2AFA-E6B7-A415-F892E4E294FA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Do I intend this project to lead </a:t>
            </a:r>
            <a:r>
              <a:rPr lang="en-US" b="1" dirty="0"/>
              <a:t>to generalizable knowledge</a:t>
            </a:r>
            <a:r>
              <a:rPr lang="en-US" dirty="0"/>
              <a:t>?</a:t>
            </a:r>
          </a:p>
          <a:p>
            <a:r>
              <a:rPr lang="en-US" dirty="0"/>
              <a:t>Will I use </a:t>
            </a:r>
            <a:r>
              <a:rPr lang="en-US" b="1" dirty="0"/>
              <a:t>PDSA</a:t>
            </a:r>
            <a:r>
              <a:rPr lang="en-US" dirty="0"/>
              <a:t> or only look at the data at the end?</a:t>
            </a:r>
          </a:p>
          <a:p>
            <a:r>
              <a:rPr lang="en-US" dirty="0"/>
              <a:t>Will the project lead to a </a:t>
            </a:r>
            <a:r>
              <a:rPr lang="en-US" b="1" dirty="0"/>
              <a:t>change in local practice</a:t>
            </a:r>
            <a:r>
              <a:rPr lang="en-US" dirty="0"/>
              <a:t>?</a:t>
            </a:r>
          </a:p>
          <a:p>
            <a:r>
              <a:rPr lang="en-US" dirty="0"/>
              <a:t>Will the project improve the </a:t>
            </a:r>
            <a:r>
              <a:rPr lang="en-US" b="1" dirty="0"/>
              <a:t>local process</a:t>
            </a:r>
            <a:r>
              <a:rPr lang="en-US" dirty="0"/>
              <a:t>?</a:t>
            </a:r>
          </a:p>
          <a:p>
            <a:r>
              <a:rPr lang="en-US" dirty="0"/>
              <a:t>Is there a protocol, </a:t>
            </a:r>
            <a:r>
              <a:rPr lang="en-US" b="1" dirty="0"/>
              <a:t>intervention</a:t>
            </a:r>
            <a:r>
              <a:rPr lang="en-US" dirty="0"/>
              <a:t>, control group?</a:t>
            </a:r>
          </a:p>
          <a:p>
            <a:r>
              <a:rPr lang="en-US" dirty="0"/>
              <a:t>Is there external </a:t>
            </a:r>
            <a:r>
              <a:rPr lang="en-US" b="1" dirty="0"/>
              <a:t>funding</a:t>
            </a:r>
            <a:r>
              <a:rPr lang="en-US" dirty="0"/>
              <a:t>?</a:t>
            </a:r>
          </a:p>
          <a:p>
            <a:r>
              <a:rPr lang="en-US" dirty="0"/>
              <a:t>Is the process evidenced based or am I generating </a:t>
            </a:r>
            <a:r>
              <a:rPr lang="en-US" b="1" dirty="0"/>
              <a:t>new data</a:t>
            </a:r>
            <a:r>
              <a:rPr lang="en-US" dirty="0"/>
              <a:t>?</a:t>
            </a:r>
          </a:p>
          <a:p>
            <a:r>
              <a:rPr lang="en-US" dirty="0"/>
              <a:t>Is there any </a:t>
            </a:r>
            <a:r>
              <a:rPr lang="en-US" b="1" dirty="0"/>
              <a:t>risk</a:t>
            </a:r>
            <a:r>
              <a:rPr lang="en-US" dirty="0"/>
              <a:t> to the subjects (other than privacy)?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14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C975FE-387C-4EF2-87E1-F24B52127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Research vs. QI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47249C3-CE4B-419A-9C3C-FD8B925412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509457"/>
              </p:ext>
            </p:extLst>
          </p:nvPr>
        </p:nvGraphicFramePr>
        <p:xfrm>
          <a:off x="1227240" y="1690688"/>
          <a:ext cx="9737519" cy="4666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268">
                  <a:extLst>
                    <a:ext uri="{9D8B030D-6E8A-4147-A177-3AD203B41FA5}">
                      <a16:colId xmlns:a16="http://schemas.microsoft.com/office/drawing/2014/main" val="869311775"/>
                    </a:ext>
                  </a:extLst>
                </a:gridCol>
                <a:gridCol w="3507931">
                  <a:extLst>
                    <a:ext uri="{9D8B030D-6E8A-4147-A177-3AD203B41FA5}">
                      <a16:colId xmlns:a16="http://schemas.microsoft.com/office/drawing/2014/main" val="3414312014"/>
                    </a:ext>
                  </a:extLst>
                </a:gridCol>
                <a:gridCol w="4420320">
                  <a:extLst>
                    <a:ext uri="{9D8B030D-6E8A-4147-A177-3AD203B41FA5}">
                      <a16:colId xmlns:a16="http://schemas.microsoft.com/office/drawing/2014/main" val="2369999332"/>
                    </a:ext>
                  </a:extLst>
                </a:gridCol>
              </a:tblGrid>
              <a:tr h="33552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Quality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40095"/>
                  </a:ext>
                </a:extLst>
              </a:tr>
              <a:tr h="620452">
                <a:tc>
                  <a:txBody>
                    <a:bodyPr/>
                    <a:lstStyle/>
                    <a:p>
                      <a:r>
                        <a:rPr lang="en-US" sz="2000" b="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Develop or contribute</a:t>
                      </a:r>
                      <a:r>
                        <a:rPr lang="en-US" sz="2000" baseline="0" dirty="0"/>
                        <a:t> to </a:t>
                      </a:r>
                      <a:r>
                        <a:rPr lang="en-US" sz="2000" dirty="0"/>
                        <a:t>generalizable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Apply research in practice</a:t>
                      </a:r>
                      <a:r>
                        <a:rPr lang="en-US" sz="2000" baseline="0" dirty="0"/>
                        <a:t>; to i</a:t>
                      </a:r>
                      <a:r>
                        <a:rPr lang="en-US" sz="2000" dirty="0"/>
                        <a:t>mprove internal processes and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84483"/>
                  </a:ext>
                </a:extLst>
              </a:tr>
              <a:tr h="359468">
                <a:tc>
                  <a:txBody>
                    <a:bodyPr/>
                    <a:lstStyle/>
                    <a:p>
                      <a:r>
                        <a:rPr lang="en-US" sz="20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One large blind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Many sequential, observable tests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967624"/>
                  </a:ext>
                </a:extLst>
              </a:tr>
              <a:tr h="702029">
                <a:tc>
                  <a:txBody>
                    <a:bodyPr/>
                    <a:lstStyle/>
                    <a:p>
                      <a:r>
                        <a:rPr lang="en-US" sz="2000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 place</a:t>
                      </a:r>
                      <a:r>
                        <a:rPr lang="en-US" sz="2000" baseline="0" dirty="0"/>
                        <a:t> subjects at risk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Does not increase risk to patients</a:t>
                      </a:r>
                      <a:r>
                        <a:rPr lang="en-US" sz="2000" baseline="0" dirty="0"/>
                        <a:t> (except possible privacy/confidentiality)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62027"/>
                  </a:ext>
                </a:extLst>
              </a:tr>
              <a:tr h="838805">
                <a:tc>
                  <a:txBody>
                    <a:bodyPr/>
                    <a:lstStyle/>
                    <a:p>
                      <a:r>
                        <a:rPr lang="en-US" sz="2000" b="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Formal</a:t>
                      </a:r>
                      <a:r>
                        <a:rPr lang="en-US" sz="2000" baseline="0" dirty="0"/>
                        <a:t> and rigid protocol with tight controls; unchanged throughout the research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Adaptive, iterative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910102"/>
                  </a:ext>
                </a:extLst>
              </a:tr>
              <a:tr h="763958">
                <a:tc>
                  <a:txBody>
                    <a:bodyPr/>
                    <a:lstStyle/>
                    <a:p>
                      <a:r>
                        <a:rPr lang="en-US" sz="2000" dirty="0"/>
                        <a:t>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Complete, accurate, controlled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Gather “just enough” data to learn and complete another cycle of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24011"/>
                  </a:ext>
                </a:extLst>
              </a:tr>
              <a:tr h="491420">
                <a:tc>
                  <a:txBody>
                    <a:bodyPr/>
                    <a:lstStyle/>
                    <a:p>
                      <a:r>
                        <a:rPr lang="en-US" sz="2000" b="0" dirty="0"/>
                        <a:t>Primary Audience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Scientific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Local 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2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4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E4C9-4EDB-4A12-8BD4-DE566143F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What is QI?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727C-59BB-48E3-AD03-6E08FF45453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dirty="0"/>
              <a:t>Standardized processes and structure to</a:t>
            </a:r>
          </a:p>
          <a:p>
            <a:pPr lvl="1">
              <a:buFontTx/>
              <a:buChar char="-"/>
            </a:pPr>
            <a:r>
              <a:rPr lang="en-US" sz="3200" dirty="0"/>
              <a:t>Reduce variation</a:t>
            </a:r>
          </a:p>
          <a:p>
            <a:pPr lvl="1">
              <a:buFontTx/>
              <a:buChar char="-"/>
            </a:pPr>
            <a:r>
              <a:rPr lang="en-US" sz="3200" dirty="0"/>
              <a:t>Achieve predicable results</a:t>
            </a:r>
          </a:p>
          <a:p>
            <a:pPr lvl="1">
              <a:buFontTx/>
              <a:buChar char="-"/>
            </a:pPr>
            <a:r>
              <a:rPr lang="en-US" sz="3200" dirty="0"/>
              <a:t>Improve outcomes for patients, healthcare systems, and organizations</a:t>
            </a:r>
          </a:p>
          <a:p>
            <a:pPr>
              <a:buFontTx/>
              <a:buChar char="-"/>
            </a:pPr>
            <a:r>
              <a:rPr lang="en-US" sz="3200" dirty="0"/>
              <a:t>Application of known knowledge</a:t>
            </a:r>
          </a:p>
          <a:p>
            <a:pPr>
              <a:buFontTx/>
              <a:buChar char="-"/>
            </a:pPr>
            <a:r>
              <a:rPr lang="en-US" sz="3200" dirty="0"/>
              <a:t>No additional risk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67465F-2400-4922-95E5-D8253A78A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4" y="457200"/>
            <a:ext cx="3878410" cy="19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09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B09C-19F7-F3D2-31AF-CDC7BAD5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Limitations to QI Approach: Organizations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11677-4DC3-D31D-2A47-15379480FA9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QI methodology may not always allow for adequate evaluation of intervention and outcomes, for example:</a:t>
            </a:r>
          </a:p>
          <a:p>
            <a:pPr lvl="1"/>
            <a:r>
              <a:rPr lang="en-US" sz="2600" dirty="0"/>
              <a:t>Complex, multicomponent interventions</a:t>
            </a:r>
          </a:p>
          <a:p>
            <a:pPr lvl="1"/>
            <a:r>
              <a:rPr lang="en-US" sz="2600" dirty="0"/>
              <a:t>Unclear how much differences in patient severity accounted for results</a:t>
            </a:r>
          </a:p>
          <a:p>
            <a:pPr lvl="1"/>
            <a:r>
              <a:rPr lang="en-US" sz="2600" dirty="0"/>
              <a:t>Full impact on the cost of care could not be evaluated</a:t>
            </a:r>
          </a:p>
          <a:p>
            <a:pPr lvl="1"/>
            <a:r>
              <a:rPr lang="en-US" sz="2600" dirty="0"/>
              <a:t>Hawthorne effect may have caused improvements more so than the initiative</a:t>
            </a:r>
          </a:p>
          <a:p>
            <a:pPr lvl="1"/>
            <a:r>
              <a:rPr lang="en-US" sz="2600" dirty="0"/>
              <a:t>Lack of generalizability because of small sample size </a:t>
            </a:r>
          </a:p>
          <a:p>
            <a:r>
              <a:rPr lang="en-US" sz="3000" dirty="0"/>
              <a:t>Impact on QI initiative</a:t>
            </a:r>
          </a:p>
          <a:p>
            <a:pPr lvl="1"/>
            <a:r>
              <a:rPr lang="en-US" sz="2600" dirty="0"/>
              <a:t>Skepticism of colleagues, lack of buy-in</a:t>
            </a:r>
          </a:p>
          <a:p>
            <a:pPr lvl="1"/>
            <a:r>
              <a:rPr lang="en-US" sz="2600" dirty="0"/>
              <a:t>Lack of support and resources from leadership</a:t>
            </a:r>
          </a:p>
          <a:p>
            <a:pPr lvl="1"/>
            <a:r>
              <a:rPr lang="en-US" sz="2600" dirty="0"/>
              <a:t>Lack of reproducibility within an organization</a:t>
            </a:r>
          </a:p>
          <a:p>
            <a:pPr lvl="1"/>
            <a:r>
              <a:rPr lang="en-US" sz="2600" dirty="0"/>
              <a:t>Unable to evaluate success of initiative, determine next steps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BDCA8A-B8DD-32AA-7FE8-34727A47F72A}"/>
              </a:ext>
            </a:extLst>
          </p:cNvPr>
          <p:cNvSpPr txBox="1"/>
          <p:nvPr/>
        </p:nvSpPr>
        <p:spPr>
          <a:xfrm>
            <a:off x="2623280" y="5867400"/>
            <a:ext cx="91115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Hughes RG. Tools and Strategies for Quality Improvement and Patient Safety. In: Hughes RG, editor. Patient Safety and Quality: An Evidence-Based Handbook for Nurses. Rockville (MD): Agency for Healthcare Research and Quality (US); 2008 Apr. Chapter 44. Available from: https://www.ncbi.nlm.nih.gov/books/NBK2682/</a:t>
            </a:r>
          </a:p>
        </p:txBody>
      </p:sp>
    </p:spTree>
    <p:extLst>
      <p:ext uri="{BB962C8B-B14F-4D97-AF65-F5344CB8AC3E}">
        <p14:creationId xmlns:p14="http://schemas.microsoft.com/office/powerpoint/2010/main" val="193450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57D1-3B58-F51B-5F93-34F7BE3F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process at VCU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2E604-F25C-CA8D-4E02-2CB1EBCE3F5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sz="2800" dirty="0"/>
              <a:t>Start with your idea</a:t>
            </a:r>
          </a:p>
          <a:p>
            <a:r>
              <a:rPr lang="en-US" sz="2800" dirty="0"/>
              <a:t>Determine if QI or research (or both)</a:t>
            </a:r>
          </a:p>
          <a:p>
            <a:r>
              <a:rPr lang="en-US" sz="2800" dirty="0"/>
              <a:t>Develop the plan, team, tools, data management, </a:t>
            </a:r>
            <a:r>
              <a:rPr lang="en-US" sz="2800" dirty="0" err="1"/>
              <a:t>etc</a:t>
            </a:r>
            <a:endParaRPr lang="en-US" sz="2800" dirty="0"/>
          </a:p>
          <a:p>
            <a:r>
              <a:rPr lang="en-US" sz="2800" dirty="0"/>
              <a:t>Submit to the PROC (designate QI or research)</a:t>
            </a:r>
          </a:p>
          <a:p>
            <a:r>
              <a:rPr lang="en-US" sz="2800" dirty="0"/>
              <a:t>PROC will help decide if need to submit to IRB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98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4282-4553-4EFE-B3B1-BDA43475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AC65-55D3-4162-A585-BCE6E68628C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07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814006-2BBD-427D-8855-4443AE3D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Process Modeling Tools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EBA16B-A319-443E-41EB-6E0E63C0EE59}"/>
              </a:ext>
            </a:extLst>
          </p:cNvPr>
          <p:cNvPicPr>
            <a:picLocks noGrp="1" noChangeAspect="1" noChangeArrowheads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46" y="1894820"/>
            <a:ext cx="6997908" cy="430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1DBF20-0D32-571B-E0AD-15FABB82A23E}"/>
              </a:ext>
            </a:extLst>
          </p:cNvPr>
          <p:cNvSpPr txBox="1"/>
          <p:nvPr/>
        </p:nvSpPr>
        <p:spPr>
          <a:xfrm>
            <a:off x="457200" y="1371600"/>
            <a:ext cx="11060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Cause and effect diagram ( “fishbone or Ishikawa”)</a:t>
            </a:r>
          </a:p>
        </p:txBody>
      </p:sp>
    </p:spTree>
    <p:extLst>
      <p:ext uri="{BB962C8B-B14F-4D97-AF65-F5344CB8AC3E}">
        <p14:creationId xmlns:p14="http://schemas.microsoft.com/office/powerpoint/2010/main" val="3429029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814006-2BBD-427D-8855-4443AE3D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Process Modeling Tools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EC66EA-71D7-4810-8F53-1C413B7452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71799" y="1583745"/>
            <a:ext cx="11277598" cy="4356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Process Map</a:t>
            </a:r>
          </a:p>
          <a:p>
            <a:pPr marL="0" indent="0">
              <a:buNone/>
            </a:pPr>
            <a:endParaRPr lang="en-US" sz="3200" i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0F86FD-B8E7-85D6-D3E9-244F562E2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03" y="620146"/>
            <a:ext cx="4648198" cy="577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677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814006-2BBD-427D-8855-4443AE3D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Process Modeling Tools</a:t>
            </a:r>
            <a:br>
              <a:rPr lang="en-US" dirty="0"/>
            </a:br>
            <a:r>
              <a:rPr lang="en-US" sz="4400" dirty="0"/>
              <a:t>Deployment Flowchart or Swim-lane Diagram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233D26-950E-FD6F-F791-8041C258F1B9}"/>
              </a:ext>
            </a:extLst>
          </p:cNvPr>
          <p:cNvPicPr>
            <a:picLocks noGrp="1" noChangeAspect="1" noChangeArrowheads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4908"/>
            <a:ext cx="10931236" cy="474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928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3C9BE79B-E25B-488E-8984-62ECB3F30C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45" y="30382"/>
            <a:ext cx="4832850" cy="6827618"/>
          </a:xfrm>
        </p:spPr>
      </p:pic>
      <p:pic>
        <p:nvPicPr>
          <p:cNvPr id="12" name="Content Placeholder 11" descr="Table&#10;&#10;Description automatically generated">
            <a:extLst>
              <a:ext uri="{FF2B5EF4-FFF2-40B4-BE49-F238E27FC236}">
                <a16:creationId xmlns:a16="http://schemas.microsoft.com/office/drawing/2014/main" id="{74EBCFC5-8912-49F5-B16E-F1798AADA9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46" y="1"/>
            <a:ext cx="4827509" cy="6858000"/>
          </a:xfrm>
        </p:spPr>
      </p:pic>
    </p:spTree>
    <p:extLst>
      <p:ext uri="{BB962C8B-B14F-4D97-AF65-F5344CB8AC3E}">
        <p14:creationId xmlns:p14="http://schemas.microsoft.com/office/powerpoint/2010/main" val="380670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83D7ED-BB01-46BD-A97D-FCDB03902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Safety and Quality Movement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F409C6-77AE-4F75-9DBC-D0FCD305D5F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7876198" cy="4270248"/>
          </a:xfrm>
        </p:spPr>
        <p:txBody>
          <a:bodyPr/>
          <a:lstStyle/>
          <a:p>
            <a:r>
              <a:rPr lang="en-US" dirty="0"/>
              <a:t>Improvement efforts began in early days of Medicare</a:t>
            </a:r>
          </a:p>
          <a:p>
            <a:r>
              <a:rPr lang="en-US" dirty="0"/>
              <a:t>Dr. </a:t>
            </a:r>
            <a:r>
              <a:rPr lang="en-US" dirty="0" err="1"/>
              <a:t>Avedis</a:t>
            </a:r>
            <a:r>
              <a:rPr lang="en-US" dirty="0"/>
              <a:t> Donabedian, physician- 1966, </a:t>
            </a:r>
            <a:r>
              <a:rPr lang="en-US" sz="2800" dirty="0"/>
              <a:t>published the current basis to evaluate healthcare quality: </a:t>
            </a:r>
            <a:r>
              <a:rPr lang="en-US" sz="2800" b="1" dirty="0">
                <a:solidFill>
                  <a:srgbClr val="0070C0"/>
                </a:solidFill>
              </a:rPr>
              <a:t>structure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b="1" dirty="0">
                <a:solidFill>
                  <a:srgbClr val="0070C0"/>
                </a:solidFill>
              </a:rPr>
              <a:t>process</a:t>
            </a:r>
            <a:r>
              <a:rPr lang="en-US" sz="2800" dirty="0"/>
              <a:t> </a:t>
            </a:r>
            <a:r>
              <a:rPr lang="en-US" dirty="0">
                <a:solidFill>
                  <a:srgbClr val="0070C0"/>
                </a:solidFill>
              </a:rPr>
              <a:t>&amp;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outcomes</a:t>
            </a:r>
          </a:p>
          <a:p>
            <a:r>
              <a:rPr lang="en-US" dirty="0"/>
              <a:t>IOM- “To Err Is Human”, published 1999</a:t>
            </a:r>
          </a:p>
          <a:p>
            <a:r>
              <a:rPr lang="en-US" dirty="0"/>
              <a:t>Health care in the US is not as safe as it should be…and can be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29109E6-0A4A-874C-D6F1-416C587AEF19}"/>
              </a:ext>
            </a:extLst>
          </p:cNvPr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98" y="1366837"/>
            <a:ext cx="28575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8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A5E002-3AC1-4D79-9DCC-2D8C0CF0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Safety and Quality Movement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45B1A1-347D-4C78-946F-007F990804D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982916" y="1600200"/>
            <a:ext cx="7751882" cy="4270248"/>
          </a:xfrm>
        </p:spPr>
        <p:txBody>
          <a:bodyPr/>
          <a:lstStyle/>
          <a:p>
            <a:r>
              <a:rPr lang="en-US" dirty="0"/>
              <a:t>IOM- “Crossing the Quality Chasm”, published 2001</a:t>
            </a:r>
          </a:p>
          <a:p>
            <a:r>
              <a:rPr lang="en-US" dirty="0"/>
              <a:t>US health care system does not provide consistent, high-quality medical care to all people</a:t>
            </a:r>
          </a:p>
          <a:p>
            <a:r>
              <a:rPr lang="en-US" dirty="0"/>
              <a:t>Between the healthcare that we have now and the healthcare that we could have lies not just a gap…but a chasm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rossing the Quality Chasm: A New Health System for the 21st Century Paperback - USED - VERY GOOD Condition">
            <a:extLst>
              <a:ext uri="{FF2B5EF4-FFF2-40B4-BE49-F238E27FC236}">
                <a16:creationId xmlns:a16="http://schemas.microsoft.com/office/drawing/2014/main" id="{38FCE995-CD40-5F97-0979-E1146824D950}"/>
              </a:ext>
            </a:extLst>
          </p:cNvPr>
          <p:cNvPicPr>
            <a:picLocks noGrp="1" noChangeAspect="1" noChangeArrowheads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17145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97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E16E-2A9B-4BD2-9D98-CD78FA04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QI helps bridge the gap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A9FB3AF-BAEB-4B41-AC79-CB612BB64476}"/>
              </a:ext>
            </a:extLst>
          </p:cNvPr>
          <p:cNvSpPr/>
          <p:nvPr/>
        </p:nvSpPr>
        <p:spPr>
          <a:xfrm>
            <a:off x="1485901" y="1690689"/>
            <a:ext cx="4472880" cy="294495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4D91CB0E-037A-40EE-9759-F6EFE9548AAC}"/>
              </a:ext>
            </a:extLst>
          </p:cNvPr>
          <p:cNvSpPr/>
          <p:nvPr/>
        </p:nvSpPr>
        <p:spPr>
          <a:xfrm rot="16200000">
            <a:off x="6548019" y="880332"/>
            <a:ext cx="3166073" cy="4344550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12306-0D6A-47CE-89FD-F780B0529876}"/>
              </a:ext>
            </a:extLst>
          </p:cNvPr>
          <p:cNvSpPr txBox="1"/>
          <p:nvPr/>
        </p:nvSpPr>
        <p:spPr>
          <a:xfrm>
            <a:off x="8406916" y="3200913"/>
            <a:ext cx="1675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616DC-CC26-468C-A692-DB5FA46FA4C6}"/>
              </a:ext>
            </a:extLst>
          </p:cNvPr>
          <p:cNvSpPr txBox="1"/>
          <p:nvPr/>
        </p:nvSpPr>
        <p:spPr>
          <a:xfrm>
            <a:off x="1888669" y="3445329"/>
            <a:ext cx="225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Knowledge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AE9E9453-E667-424B-AB1D-ABD9815F2FC9}"/>
              </a:ext>
            </a:extLst>
          </p:cNvPr>
          <p:cNvSpPr/>
          <p:nvPr/>
        </p:nvSpPr>
        <p:spPr>
          <a:xfrm>
            <a:off x="4106204" y="1974408"/>
            <a:ext cx="3663912" cy="10781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378398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814006-2BBD-427D-8855-4443AE3D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IOMs 6 Principles of Quality Care (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STEEEP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EC66EA-71D7-4810-8F53-1C413B7452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2" y="1250768"/>
            <a:ext cx="11277598" cy="4356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S</a:t>
            </a:r>
            <a:r>
              <a:rPr lang="en-US" sz="3200" b="1" dirty="0"/>
              <a:t>afe</a:t>
            </a:r>
            <a:r>
              <a:rPr lang="en-US" sz="3200" dirty="0"/>
              <a:t>- </a:t>
            </a:r>
            <a:r>
              <a:rPr lang="en-US" sz="3200" i="1" dirty="0"/>
              <a:t>wrong-site surgeries, medication errors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T</a:t>
            </a:r>
            <a:r>
              <a:rPr lang="en-US" sz="3200" b="1" dirty="0"/>
              <a:t>imely</a:t>
            </a:r>
            <a:r>
              <a:rPr lang="en-US" sz="3200" dirty="0"/>
              <a:t>- </a:t>
            </a:r>
            <a:r>
              <a:rPr lang="en-US" sz="3200" i="1" dirty="0"/>
              <a:t>ED wait time, delay recognizing critical illness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E</a:t>
            </a:r>
            <a:r>
              <a:rPr lang="en-US" sz="3200" b="1" dirty="0"/>
              <a:t>ffective</a:t>
            </a:r>
            <a:r>
              <a:rPr lang="en-US" sz="3200" dirty="0"/>
              <a:t>- </a:t>
            </a:r>
            <a:r>
              <a:rPr lang="en-US" sz="3200" i="1" dirty="0"/>
              <a:t>Thoughtful use of antibiotics, DVT </a:t>
            </a:r>
            <a:r>
              <a:rPr lang="en-US" sz="3200" i="1" dirty="0" err="1"/>
              <a:t>ppx</a:t>
            </a:r>
            <a:endParaRPr lang="en-US" sz="3200" i="1" dirty="0"/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E</a:t>
            </a:r>
            <a:r>
              <a:rPr lang="en-US" sz="3200" b="1" dirty="0"/>
              <a:t>fficient</a:t>
            </a:r>
            <a:r>
              <a:rPr lang="en-US" sz="3200" dirty="0"/>
              <a:t>- </a:t>
            </a:r>
            <a:r>
              <a:rPr lang="en-US" sz="3200" i="1" dirty="0"/>
              <a:t>lack of geographic admissions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E</a:t>
            </a:r>
            <a:r>
              <a:rPr lang="en-US" sz="3200" b="1" dirty="0"/>
              <a:t>quitable</a:t>
            </a:r>
            <a:r>
              <a:rPr lang="en-US" sz="3200" dirty="0"/>
              <a:t>- </a:t>
            </a:r>
            <a:r>
              <a:rPr lang="en-US" sz="3200" i="1" dirty="0"/>
              <a:t>same care regardless of gender, ethnicity, SES,          	geographic location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P</a:t>
            </a:r>
            <a:r>
              <a:rPr lang="en-US" sz="3200" b="1" dirty="0"/>
              <a:t>atient-centered</a:t>
            </a:r>
            <a:r>
              <a:rPr lang="en-US" sz="3200" dirty="0"/>
              <a:t>- </a:t>
            </a:r>
            <a:r>
              <a:rPr lang="en-US" sz="3200" i="1" dirty="0"/>
              <a:t>respectful and responsive to individual patient 	needs, preferences, values</a:t>
            </a:r>
          </a:p>
        </p:txBody>
      </p:sp>
    </p:spTree>
    <p:extLst>
      <p:ext uri="{BB962C8B-B14F-4D97-AF65-F5344CB8AC3E}">
        <p14:creationId xmlns:p14="http://schemas.microsoft.com/office/powerpoint/2010/main" val="213287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814006-2BBD-427D-8855-4443AE3D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6 Steps to QI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EC66EA-71D7-4810-8F53-1C413B7452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2" y="1250768"/>
            <a:ext cx="11277598" cy="43564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Understand the problem, identify your stakeholders &amp; team</a:t>
            </a:r>
          </a:p>
          <a:p>
            <a:pPr marL="514350" indent="-514350">
              <a:buAutoNum type="arabicPeriod"/>
            </a:pPr>
            <a:r>
              <a:rPr lang="en-US" sz="3200" dirty="0"/>
              <a:t>Identify areas for change/improvement</a:t>
            </a:r>
          </a:p>
          <a:p>
            <a:pPr marL="514350" indent="-514350">
              <a:buAutoNum type="arabicPeriod"/>
            </a:pPr>
            <a:r>
              <a:rPr lang="en-US" sz="3200" dirty="0"/>
              <a:t>Explicitly state your goals</a:t>
            </a:r>
          </a:p>
          <a:p>
            <a:pPr marL="514350" indent="-514350">
              <a:buAutoNum type="arabicPeriod"/>
            </a:pPr>
            <a:r>
              <a:rPr lang="en-US" sz="3200" dirty="0"/>
              <a:t>How will you measure progress</a:t>
            </a:r>
          </a:p>
          <a:p>
            <a:pPr marL="514350" indent="-514350">
              <a:buAutoNum type="arabicPeriod"/>
            </a:pPr>
            <a:r>
              <a:rPr lang="en-US" sz="3200" dirty="0"/>
              <a:t>Create effective, reliable improvements</a:t>
            </a:r>
          </a:p>
          <a:p>
            <a:pPr marL="514350" indent="-514350">
              <a:buAutoNum type="arabicPeriod"/>
            </a:pPr>
            <a:r>
              <a:rPr lang="en-US" sz="3200" dirty="0"/>
              <a:t>Build upon success and sustain the process</a:t>
            </a:r>
          </a:p>
        </p:txBody>
      </p:sp>
    </p:spTree>
    <p:extLst>
      <p:ext uri="{BB962C8B-B14F-4D97-AF65-F5344CB8AC3E}">
        <p14:creationId xmlns:p14="http://schemas.microsoft.com/office/powerpoint/2010/main" val="268211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7177-640B-4F4D-9580-FD73AF98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Example grid of stakeholders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D0403-A07A-423C-B16E-64FE9F935AF3}"/>
              </a:ext>
            </a:extLst>
          </p:cNvPr>
          <p:cNvSpPr txBox="1"/>
          <p:nvPr/>
        </p:nvSpPr>
        <p:spPr>
          <a:xfrm>
            <a:off x="3393649" y="2253006"/>
            <a:ext cx="14804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Subjects</a:t>
            </a:r>
          </a:p>
          <a:p>
            <a:r>
              <a:rPr lang="en-US" sz="2400" dirty="0"/>
              <a:t>Patients</a:t>
            </a:r>
          </a:p>
          <a:p>
            <a:r>
              <a:rPr lang="en-US" sz="2400" dirty="0"/>
              <a:t>Caregivers</a:t>
            </a:r>
          </a:p>
          <a:p>
            <a:r>
              <a:rPr lang="en-US" sz="2400" dirty="0"/>
              <a:t>Providers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BA74F-2180-41E7-B5D7-0E63CFDD670D}"/>
              </a:ext>
            </a:extLst>
          </p:cNvPr>
          <p:cNvSpPr txBox="1"/>
          <p:nvPr/>
        </p:nvSpPr>
        <p:spPr>
          <a:xfrm>
            <a:off x="6911420" y="2228671"/>
            <a:ext cx="22365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Players</a:t>
            </a:r>
          </a:p>
          <a:p>
            <a:r>
              <a:rPr lang="en-US" sz="2400" dirty="0"/>
              <a:t>Medical director</a:t>
            </a:r>
          </a:p>
          <a:p>
            <a:r>
              <a:rPr lang="en-US" sz="2400" dirty="0"/>
              <a:t>Nurse Manager</a:t>
            </a:r>
          </a:p>
          <a:p>
            <a:r>
              <a:rPr lang="en-US" sz="2400" dirty="0"/>
              <a:t>Nurses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239B8-8D7F-4EB8-BD71-C8C8F96B3D4F}"/>
              </a:ext>
            </a:extLst>
          </p:cNvPr>
          <p:cNvSpPr txBox="1"/>
          <p:nvPr/>
        </p:nvSpPr>
        <p:spPr>
          <a:xfrm>
            <a:off x="3470634" y="4130511"/>
            <a:ext cx="16527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Crowd</a:t>
            </a:r>
          </a:p>
          <a:p>
            <a:r>
              <a:rPr lang="en-US" sz="2400" dirty="0"/>
              <a:t>Trainees</a:t>
            </a:r>
          </a:p>
          <a:p>
            <a:r>
              <a:rPr lang="en-US" sz="2400" dirty="0"/>
              <a:t>Students</a:t>
            </a:r>
          </a:p>
          <a:p>
            <a:r>
              <a:rPr lang="en-US" sz="2400" dirty="0"/>
              <a:t>Consultants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026DF5-B3DD-4EF1-BEC0-56AB31C4A5D9}"/>
              </a:ext>
            </a:extLst>
          </p:cNvPr>
          <p:cNvSpPr txBox="1"/>
          <p:nvPr/>
        </p:nvSpPr>
        <p:spPr>
          <a:xfrm>
            <a:off x="6957762" y="4130511"/>
            <a:ext cx="35321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Context Setters</a:t>
            </a:r>
          </a:p>
          <a:p>
            <a:r>
              <a:rPr lang="en-US" sz="2400" dirty="0"/>
              <a:t>Hospital Leadership</a:t>
            </a:r>
          </a:p>
          <a:p>
            <a:r>
              <a:rPr lang="en-US" sz="2400" dirty="0"/>
              <a:t>Support Groups</a:t>
            </a:r>
          </a:p>
          <a:p>
            <a:r>
              <a:rPr lang="en-US" sz="2400" dirty="0"/>
              <a:t>Societies</a:t>
            </a:r>
          </a:p>
          <a:p>
            <a:r>
              <a:rPr lang="en-US" sz="2400" dirty="0"/>
              <a:t>Government Organizations</a:t>
            </a:r>
          </a:p>
          <a:p>
            <a:endParaRPr lang="en-US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E9B2D9-ADA0-4AEE-8C3F-B3362A001BF9}"/>
              </a:ext>
            </a:extLst>
          </p:cNvPr>
          <p:cNvCxnSpPr/>
          <p:nvPr/>
        </p:nvCxnSpPr>
        <p:spPr>
          <a:xfrm>
            <a:off x="2780907" y="2253006"/>
            <a:ext cx="75415" cy="4044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A6C0E7-D8A4-473A-9897-443BBC7DFF33}"/>
              </a:ext>
            </a:extLst>
          </p:cNvPr>
          <p:cNvCxnSpPr/>
          <p:nvPr/>
        </p:nvCxnSpPr>
        <p:spPr>
          <a:xfrm>
            <a:off x="2833470" y="6306532"/>
            <a:ext cx="6678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BACCF7-DFD7-49E1-AF1F-02DF0C5DCB45}"/>
              </a:ext>
            </a:extLst>
          </p:cNvPr>
          <p:cNvSpPr txBox="1"/>
          <p:nvPr/>
        </p:nvSpPr>
        <p:spPr>
          <a:xfrm>
            <a:off x="1989056" y="243211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3F4095-BA7C-4B6C-87C5-104E653D9932}"/>
              </a:ext>
            </a:extLst>
          </p:cNvPr>
          <p:cNvSpPr txBox="1"/>
          <p:nvPr/>
        </p:nvSpPr>
        <p:spPr>
          <a:xfrm>
            <a:off x="2166595" y="5968581"/>
            <a:ext cx="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2EF80-613B-4C99-B193-7677275131EC}"/>
              </a:ext>
            </a:extLst>
          </p:cNvPr>
          <p:cNvSpPr txBox="1"/>
          <p:nvPr/>
        </p:nvSpPr>
        <p:spPr>
          <a:xfrm>
            <a:off x="3800413" y="6369179"/>
            <a:ext cx="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BC4C6C-DA24-4008-BCBF-600B579617A5}"/>
              </a:ext>
            </a:extLst>
          </p:cNvPr>
          <p:cNvSpPr txBox="1"/>
          <p:nvPr/>
        </p:nvSpPr>
        <p:spPr>
          <a:xfrm>
            <a:off x="8410281" y="63309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A261BB-93B5-49D4-AE77-0CB9FE1C8A32}"/>
              </a:ext>
            </a:extLst>
          </p:cNvPr>
          <p:cNvSpPr txBox="1"/>
          <p:nvPr/>
        </p:nvSpPr>
        <p:spPr>
          <a:xfrm>
            <a:off x="5756144" y="6369179"/>
            <a:ext cx="91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POWER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911C0D-19D8-4176-B095-FEB749358B32}"/>
              </a:ext>
            </a:extLst>
          </p:cNvPr>
          <p:cNvSpPr txBox="1"/>
          <p:nvPr/>
        </p:nvSpPr>
        <p:spPr>
          <a:xfrm>
            <a:off x="1706252" y="3941132"/>
            <a:ext cx="9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Interest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2666D1-4BD3-40AF-AD66-8D168E8205FD}"/>
              </a:ext>
            </a:extLst>
          </p:cNvPr>
          <p:cNvCxnSpPr>
            <a:cxnSpLocks/>
          </p:cNvCxnSpPr>
          <p:nvPr/>
        </p:nvCxnSpPr>
        <p:spPr>
          <a:xfrm>
            <a:off x="5872899" y="2639505"/>
            <a:ext cx="47134" cy="2828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1C39B2-7F4F-477D-9E3A-CB4828AB6615}"/>
              </a:ext>
            </a:extLst>
          </p:cNvPr>
          <p:cNvCxnSpPr/>
          <p:nvPr/>
        </p:nvCxnSpPr>
        <p:spPr>
          <a:xfrm>
            <a:off x="3601002" y="3941132"/>
            <a:ext cx="5104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525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1917</Words>
  <Application>Microsoft Office PowerPoint</Application>
  <PresentationFormat>Widescreen</PresentationFormat>
  <Paragraphs>319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QI-Research SIG  The Fundamentals</vt:lpstr>
      <vt:lpstr>Objectives</vt:lpstr>
      <vt:lpstr>What is QI?</vt:lpstr>
      <vt:lpstr>Safety and Quality Movement</vt:lpstr>
      <vt:lpstr>Safety and Quality Movement</vt:lpstr>
      <vt:lpstr>QI helps bridge the gap</vt:lpstr>
      <vt:lpstr>IOMs 6 Principles of Quality Care (STEEEP)</vt:lpstr>
      <vt:lpstr>6 Steps to QI</vt:lpstr>
      <vt:lpstr>Example grid of stakeholders</vt:lpstr>
      <vt:lpstr>QI Teams</vt:lpstr>
      <vt:lpstr>QI Methodologies</vt:lpstr>
      <vt:lpstr>PowerPoint Presentation</vt:lpstr>
      <vt:lpstr>PowerPoint Presentation</vt:lpstr>
      <vt:lpstr>Model for Improvement- PDSA Cycle</vt:lpstr>
      <vt:lpstr>Common themes among the methodologies</vt:lpstr>
      <vt:lpstr>Where to get inspiration for a QI project </vt:lpstr>
      <vt:lpstr>What you need to start</vt:lpstr>
      <vt:lpstr>Aim Statement</vt:lpstr>
      <vt:lpstr>How to write a SMART GOAL</vt:lpstr>
      <vt:lpstr>Donabedian’s Topology of Quality Measures </vt:lpstr>
      <vt:lpstr>SQUIRE Guidelines</vt:lpstr>
      <vt:lpstr>SQUIRE 2.0 Overview</vt:lpstr>
      <vt:lpstr>QI vs. Research</vt:lpstr>
      <vt:lpstr>How to determine if QI or research</vt:lpstr>
      <vt:lpstr>What the heck is 45 CFR§46.102?</vt:lpstr>
      <vt:lpstr>What types of projects may be exempt from IRB?</vt:lpstr>
      <vt:lpstr>Non-Human subjects research</vt:lpstr>
      <vt:lpstr>How do you decide if QI or research?</vt:lpstr>
      <vt:lpstr>Research vs. QI</vt:lpstr>
      <vt:lpstr>Limitations to QI Approach: Organizations</vt:lpstr>
      <vt:lpstr>The process at VCU</vt:lpstr>
      <vt:lpstr>Appendix</vt:lpstr>
      <vt:lpstr>Process Modeling Tools</vt:lpstr>
      <vt:lpstr>Process Modeling Tools</vt:lpstr>
      <vt:lpstr>Process Modeling Tools Deployment Flowchart or Swim-lane Diagram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QI-Research Fundamentals</dc:title>
  <dc:creator>Georgia McIntosh</dc:creator>
  <cp:lastModifiedBy>Richard Sterling</cp:lastModifiedBy>
  <cp:revision>11</cp:revision>
  <dcterms:created xsi:type="dcterms:W3CDTF">2022-05-17T19:17:13Z</dcterms:created>
  <dcterms:modified xsi:type="dcterms:W3CDTF">2023-07-17T19:14:20Z</dcterms:modified>
</cp:coreProperties>
</file>